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3.xml" ContentType="application/vnd.openxmlformats-officedocument.theme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heme/theme4.xml" ContentType="application/vnd.openxmlformats-officedocument.theme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notesSlides/notesSlide1.xml" ContentType="application/vnd.openxmlformats-officedocument.presentationml.notesSlide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notesSlides/notesSlide2.xml" ContentType="application/vnd.openxmlformats-officedocument.presentationml.notesSlide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notesSlides/notesSlide3.xml" ContentType="application/vnd.openxmlformats-officedocument.presentationml.notesSlide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notesSlides/notesSlide4.xml" ContentType="application/vnd.openxmlformats-officedocument.presentationml.notesSlide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notesSlides/notesSlide5.xml" ContentType="application/vnd.openxmlformats-officedocument.presentationml.notesSlide+xml"/>
  <Override PartName="/ppt/tags/tag60.xml" ContentType="application/vnd.openxmlformats-officedocument.presentationml.tags+xml"/>
  <Override PartName="/ppt/notesSlides/notesSlide6.xml" ContentType="application/vnd.openxmlformats-officedocument.presentationml.notesSlide+xml"/>
  <Override PartName="/ppt/tags/tag61.xml" ContentType="application/vnd.openxmlformats-officedocument.presentationml.tags+xml"/>
  <Override PartName="/ppt/notesSlides/notesSlide7.xml" ContentType="application/vnd.openxmlformats-officedocument.presentationml.notesSlide+xml"/>
  <Override PartName="/ppt/tags/tag62.xml" ContentType="application/vnd.openxmlformats-officedocument.presentationml.tags+xml"/>
  <Override PartName="/ppt/notesSlides/notesSlide8.xml" ContentType="application/vnd.openxmlformats-officedocument.presentationml.notesSlide+xml"/>
  <Override PartName="/ppt/tags/tag63.xml" ContentType="application/vnd.openxmlformats-officedocument.presentationml.tags+xml"/>
  <Override PartName="/ppt/notesSlides/notesSlide9.xml" ContentType="application/vnd.openxmlformats-officedocument.presentationml.notesSlide+xml"/>
  <Override PartName="/ppt/tags/tag64.xml" ContentType="application/vnd.openxmlformats-officedocument.presentationml.tags+xml"/>
  <Override PartName="/ppt/notesSlides/notesSlide1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openxmlformats.org/officeDocument/2006/relationships/custom-properties" Target="docProps/custom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8" r:id="rId4"/>
    <p:sldMasterId id="2147483689" r:id="rId5"/>
    <p:sldMasterId id="2147483711" r:id="rId6"/>
  </p:sldMasterIdLst>
  <p:notesMasterIdLst>
    <p:notesMasterId r:id="rId35"/>
  </p:notesMasterIdLst>
  <p:sldIdLst>
    <p:sldId id="2147482288" r:id="rId7"/>
    <p:sldId id="256" r:id="rId8"/>
    <p:sldId id="263" r:id="rId9"/>
    <p:sldId id="2147482350" r:id="rId10"/>
    <p:sldId id="2147482328" r:id="rId11"/>
    <p:sldId id="2147482341" r:id="rId12"/>
    <p:sldId id="2147482339" r:id="rId13"/>
    <p:sldId id="2147482367" r:id="rId14"/>
    <p:sldId id="2147482342" r:id="rId15"/>
    <p:sldId id="2147482352" r:id="rId16"/>
    <p:sldId id="2147482371" r:id="rId17"/>
    <p:sldId id="2147482372" r:id="rId18"/>
    <p:sldId id="2147482343" r:id="rId19"/>
    <p:sldId id="2147482365" r:id="rId20"/>
    <p:sldId id="2147482360" r:id="rId21"/>
    <p:sldId id="277" r:id="rId22"/>
    <p:sldId id="2147482304" r:id="rId23"/>
    <p:sldId id="2147482373" r:id="rId24"/>
    <p:sldId id="2147482380" r:id="rId25"/>
    <p:sldId id="2147482362" r:id="rId26"/>
    <p:sldId id="2147482381" r:id="rId27"/>
    <p:sldId id="2147482374" r:id="rId28"/>
    <p:sldId id="2147482375" r:id="rId29"/>
    <p:sldId id="2147482376" r:id="rId30"/>
    <p:sldId id="2147482377" r:id="rId31"/>
    <p:sldId id="2147482378" r:id="rId32"/>
    <p:sldId id="2147482379" r:id="rId33"/>
    <p:sldId id="2147482382" r:id="rId34"/>
  </p:sldIdLst>
  <p:sldSz cx="12192000" cy="6858000"/>
  <p:notesSz cx="6858000" cy="9144000"/>
  <p:custDataLst>
    <p:tags r:id="rId36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A33FF45-F649-410A-A674-1B87F4DB337C}">
          <p14:sldIdLst>
            <p14:sldId id="2147482288"/>
            <p14:sldId id="256"/>
          </p14:sldIdLst>
        </p14:section>
        <p14:section name="01. Gen Ed Overview" id="{BE3E6A6E-8B43-417C-BADC-45AC5FE52C02}">
          <p14:sldIdLst>
            <p14:sldId id="263"/>
            <p14:sldId id="2147482350"/>
            <p14:sldId id="2147482328"/>
          </p14:sldIdLst>
        </p14:section>
        <p14:section name="IOC GenEd" id="{842B6A02-65CC-4574-8A11-F013C5BD1D0A}">
          <p14:sldIdLst>
            <p14:sldId id="2147482341"/>
            <p14:sldId id="2147482339"/>
            <p14:sldId id="2147482367"/>
          </p14:sldIdLst>
        </p14:section>
        <p14:section name="FOC GenEd" id="{5F9A138F-A694-4DF0-B978-8975AE218FBE}">
          <p14:sldIdLst>
            <p14:sldId id="2147482342"/>
            <p14:sldId id="2147482352"/>
            <p14:sldId id="2147482371"/>
            <p14:sldId id="2147482372"/>
          </p14:sldIdLst>
        </p14:section>
        <p14:section name="Next Steps" id="{A70E3FD1-EEF5-486B-B171-8AE24FF96D7C}">
          <p14:sldIdLst>
            <p14:sldId id="2147482343"/>
            <p14:sldId id="2147482365"/>
            <p14:sldId id="2147482360"/>
            <p14:sldId id="277"/>
            <p14:sldId id="2147482304"/>
          </p14:sldIdLst>
        </p14:section>
        <p14:section name="Appendix" id="{6295B31E-A473-428B-8F4B-9038585A9DA1}">
          <p14:sldIdLst>
            <p14:sldId id="2147482373"/>
            <p14:sldId id="2147482380"/>
            <p14:sldId id="2147482362"/>
            <p14:sldId id="2147482381"/>
            <p14:sldId id="2147482374"/>
            <p14:sldId id="2147482375"/>
            <p14:sldId id="2147482376"/>
            <p14:sldId id="2147482377"/>
            <p14:sldId id="2147482378"/>
            <p14:sldId id="2147482379"/>
            <p14:sldId id="214748238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2D3E6"/>
    <a:srgbClr val="E7D6C4"/>
    <a:srgbClr val="F2F2F2"/>
    <a:srgbClr val="DDDDDD"/>
    <a:srgbClr val="D7D7D7"/>
    <a:srgbClr val="D4D4D4"/>
    <a:srgbClr val="E2DFDF"/>
    <a:srgbClr val="ECFFDD"/>
    <a:srgbClr val="FEFDCE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96A46BE-80CE-773A-DB59-4DB7283E268E}" v="469" dt="2025-12-08T14:04:52.218"/>
    <p1510:client id="{2271A474-45A6-4BA6-86D7-2A62F89E9D9E}" v="5797" dt="2025-12-08T16:46:22.985"/>
    <p1510:client id="{319ADE87-9ACD-4AED-9B87-B8D5EECFF81E}" v="4852" dt="2025-12-08T16:25:38.789"/>
    <p1510:client id="{80BA3F29-83A6-4236-9527-5C81DC55160D}" v="333" dt="2025-12-08T16:35:11.50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524"/>
    <p:restoredTop sz="94694"/>
  </p:normalViewPr>
  <p:slideViewPr>
    <p:cSldViewPr snapToGrid="0">
      <p:cViewPr varScale="1">
        <p:scale>
          <a:sx n="121" d="100"/>
          <a:sy n="121" d="100"/>
        </p:scale>
        <p:origin x="125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theme" Target="theme/theme1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7" Type="http://schemas.openxmlformats.org/officeDocument/2006/relationships/slide" Target="slides/slide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41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tags" Target="tags/tag1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2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755A6B-98F5-42A9-9952-40C50BC817F9}" type="datetimeFigureOut">
              <a:rPr lang="en-US" smtClean="0"/>
              <a:t>12/10/25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CD01AD-0D6C-4EF2-8C64-DA12C611F7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0669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E2E59D-6824-C858-65D7-36C27ABD2C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A83FF58-D6F0-D45E-4BD5-FA2D812815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E0AE704-7235-5C82-B415-70EBE17217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CE5164-9D02-8366-945C-ABAB4D90430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CD01AD-0D6C-4EF2-8C64-DA12C611F72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1125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964B87-ECAE-615D-E89F-6A255D9605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74D5D32-8B3E-F798-299D-18F23817C0A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B5B5DE-951A-0D16-6447-C4DBF0A89A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1FEF88-7B8F-0F26-95A1-49B2AC0378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CD01AD-0D6C-4EF2-8C64-DA12C611F726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5068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CD01AD-0D6C-4EF2-8C64-DA12C611F72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2451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E2E59D-6824-C858-65D7-36C27ABD2C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A83FF58-D6F0-D45E-4BD5-FA2D812815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E0AE704-7235-5C82-B415-70EBE17217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CE5164-9D02-8366-945C-ABAB4D90430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CD01AD-0D6C-4EF2-8C64-DA12C611F72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1125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CD01AD-0D6C-4EF2-8C64-DA12C611F72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8002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F1A9A5-3C1A-63BE-9331-187852BDC5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2183BB3-035B-DB2A-FD7F-A1D8890DB53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8E72318-D89E-E32F-6E7A-08C21D7D2C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BD1A9E-B1F4-DA49-0AE8-58967EB217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CD01AD-0D6C-4EF2-8C64-DA12C611F72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6929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D43B92-0C2E-579A-F42B-6C71059C73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C865FE-63C1-EE2C-AFA5-2E4F4CD5295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01431EA-3BD8-5CA7-6E9C-F65A3D7F7E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918C7A-2AF3-7BE5-9C8D-049924B3F67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CD01AD-0D6C-4EF2-8C64-DA12C611F72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4915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E0FE87-3691-2F95-10E4-F18E667C69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26B95DB-1E87-EF2D-6BF9-C4897753816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AE43D91-6CEA-DA0F-5287-28CED7AE71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B272B4-44B7-7F9D-3D17-0F58A7ACA5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CD01AD-0D6C-4EF2-8C64-DA12C611F72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95692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E5CD04-6BF2-062C-E7F4-22DBDAB71C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BE6C9F-F49E-1588-DB61-9EB6778C2D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282E756-2CF6-CABA-473F-394B42A1BA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B32CFB-A321-5B95-A125-499F3FFDCB1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CD01AD-0D6C-4EF2-8C64-DA12C611F72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5566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EB664F-2CD1-5F6E-C4D3-AA62B1BF50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5FDB904-FF0F-4EF9-01FB-970648DBD65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36BDC6-966C-C7B0-D823-4E0B883262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830E0C-FCAB-E8AA-E9D6-140BAF03B51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CD01AD-0D6C-4EF2-8C64-DA12C611F72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9614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tags" Target="../tags/tag6.xml"/><Relationship Id="rId7" Type="http://schemas.openxmlformats.org/officeDocument/2006/relationships/image" Target="../media/image3.emf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oleObject" Target="../embeddings/oleObject2.bin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7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5.xml"/><Relationship Id="rId4" Type="http://schemas.openxmlformats.org/officeDocument/2006/relationships/image" Target="../media/image5.emf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6.xml"/><Relationship Id="rId5" Type="http://schemas.openxmlformats.org/officeDocument/2006/relationships/image" Target="../media/image2.png"/><Relationship Id="rId4" Type="http://schemas.openxmlformats.org/officeDocument/2006/relationships/image" Target="../media/image5.emf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tags" Target="../tags/tag21.xml"/><Relationship Id="rId7" Type="http://schemas.openxmlformats.org/officeDocument/2006/relationships/image" Target="../media/image3.emf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6" Type="http://schemas.openxmlformats.org/officeDocument/2006/relationships/oleObject" Target="../embeddings/oleObject12.bin"/><Relationship Id="rId5" Type="http://schemas.openxmlformats.org/officeDocument/2006/relationships/slideMaster" Target="../slideMasters/slideMaster2.xml"/><Relationship Id="rId4" Type="http://schemas.openxmlformats.org/officeDocument/2006/relationships/tags" Target="../tags/tag2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23.xml"/><Relationship Id="rId5" Type="http://schemas.openxmlformats.org/officeDocument/2006/relationships/image" Target="../media/image6.png"/><Relationship Id="rId4" Type="http://schemas.openxmlformats.org/officeDocument/2006/relationships/image" Target="../media/image5.emf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24.xml"/><Relationship Id="rId5" Type="http://schemas.openxmlformats.org/officeDocument/2006/relationships/image" Target="../media/image6.png"/><Relationship Id="rId4" Type="http://schemas.openxmlformats.org/officeDocument/2006/relationships/image" Target="../media/image5.emf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6" Type="http://schemas.openxmlformats.org/officeDocument/2006/relationships/image" Target="../media/image6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5.bin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28.xml"/><Relationship Id="rId1" Type="http://schemas.openxmlformats.org/officeDocument/2006/relationships/tags" Target="../tags/tag27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6.bin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29.xml"/><Relationship Id="rId4" Type="http://schemas.openxmlformats.org/officeDocument/2006/relationships/image" Target="../media/image5.emf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tags" Target="../tags/tag34.xml"/><Relationship Id="rId7" Type="http://schemas.openxmlformats.org/officeDocument/2006/relationships/image" Target="../media/image3.emf"/><Relationship Id="rId2" Type="http://schemas.openxmlformats.org/officeDocument/2006/relationships/tags" Target="../tags/tag33.xml"/><Relationship Id="rId1" Type="http://schemas.openxmlformats.org/officeDocument/2006/relationships/tags" Target="../tags/tag32.xml"/><Relationship Id="rId6" Type="http://schemas.openxmlformats.org/officeDocument/2006/relationships/oleObject" Target="../embeddings/oleObject19.bin"/><Relationship Id="rId5" Type="http://schemas.openxmlformats.org/officeDocument/2006/relationships/slideMaster" Target="../slideMasters/slideMaster3.xml"/><Relationship Id="rId4" Type="http://schemas.openxmlformats.org/officeDocument/2006/relationships/tags" Target="../tags/tag35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6" Type="http://schemas.openxmlformats.org/officeDocument/2006/relationships/image" Target="../media/image4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20.bin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image" Target="../media/image4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3.bin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38.xml"/><Relationship Id="rId4" Type="http://schemas.openxmlformats.org/officeDocument/2006/relationships/image" Target="../media/image5.emf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2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39.xml"/><Relationship Id="rId5" Type="http://schemas.openxmlformats.org/officeDocument/2006/relationships/image" Target="../media/image2.png"/><Relationship Id="rId4" Type="http://schemas.openxmlformats.org/officeDocument/2006/relationships/image" Target="../media/image5.emf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3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40.xml"/><Relationship Id="rId5" Type="http://schemas.openxmlformats.org/officeDocument/2006/relationships/image" Target="../media/image2.png"/><Relationship Id="rId4" Type="http://schemas.openxmlformats.org/officeDocument/2006/relationships/image" Target="../media/image1.emf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4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41.xml"/><Relationship Id="rId4" Type="http://schemas.openxmlformats.org/officeDocument/2006/relationships/image" Target="../media/image5.emf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5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42.xml"/><Relationship Id="rId4" Type="http://schemas.openxmlformats.org/officeDocument/2006/relationships/image" Target="../media/image5.emf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6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43.xml"/><Relationship Id="rId4" Type="http://schemas.openxmlformats.org/officeDocument/2006/relationships/image" Target="../media/image5.emf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7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44.xml"/><Relationship Id="rId5" Type="http://schemas.openxmlformats.org/officeDocument/2006/relationships/image" Target="../media/image2.png"/><Relationship Id="rId4" Type="http://schemas.openxmlformats.org/officeDocument/2006/relationships/image" Target="../media/image5.emf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.xml"/><Relationship Id="rId4" Type="http://schemas.openxmlformats.org/officeDocument/2006/relationships/image" Target="../media/image5.emf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8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45.xml"/><Relationship Id="rId5" Type="http://schemas.openxmlformats.org/officeDocument/2006/relationships/image" Target="../media/image2.png"/><Relationship Id="rId4" Type="http://schemas.openxmlformats.org/officeDocument/2006/relationships/image" Target="../media/image5.em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.xml"/><Relationship Id="rId5" Type="http://schemas.openxmlformats.org/officeDocument/2006/relationships/image" Target="../media/image2.png"/><Relationship Id="rId4" Type="http://schemas.openxmlformats.org/officeDocument/2006/relationships/image" Target="../media/image5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2.xml"/><Relationship Id="rId4" Type="http://schemas.openxmlformats.org/officeDocument/2006/relationships/image" Target="../media/image1.emf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3.xml"/><Relationship Id="rId4" Type="http://schemas.openxmlformats.org/officeDocument/2006/relationships/image" Target="../media/image5.emf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4.xml"/><Relationship Id="rId4" Type="http://schemas.openxmlformats.org/officeDocument/2006/relationships/image" Target="../media/image5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3D46648A-A899-4021-936A-3944B2D2C3E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7194199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6" imgW="473" imgH="470" progId="TCLayout.ActiveDocument.1">
                  <p:embed/>
                </p:oleObj>
              </mc:Choice>
              <mc:Fallback>
                <p:oleObj name="think-cell Slide" r:id="rId6" imgW="473" imgH="470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3D46648A-A899-4021-936A-3944B2D2C3E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D142F3EF-C055-4B8B-A675-BD44CF51FC4A}"/>
              </a:ext>
            </a:extLst>
          </p:cNvPr>
          <p:cNvSpPr/>
          <p:nvPr userDrawn="1"/>
        </p:nvSpPr>
        <p:spPr>
          <a:xfrm>
            <a:off x="0" y="3176"/>
            <a:ext cx="12191999" cy="68548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685818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5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BFAD6247-8AB8-4745-B5E0-8E16BD575AB0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t" anchorCtr="0">
            <a:noAutofit/>
          </a:bodyPr>
          <a:lstStyle/>
          <a:p>
            <a:pPr marL="0" lvl="0" indent="0" algn="l">
              <a:lnSpc>
                <a:spcPct val="90000"/>
              </a:lnSpc>
            </a:pPr>
            <a:endParaRPr lang="en-GB" sz="3801" b="1" i="0" baseline="0" err="1">
              <a:solidFill>
                <a:schemeClr val="tx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5215EC0-3059-4576-8AAB-0DB22878BAC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1001" y="381002"/>
            <a:ext cx="5334000" cy="1140617"/>
          </a:xfrm>
        </p:spPr>
        <p:txBody>
          <a:bodyPr vert="horz" lIns="0" rIns="0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3801">
                <a:solidFill>
                  <a:schemeClr val="tx2"/>
                </a:solidFill>
              </a:defRPr>
            </a:lvl1pPr>
          </a:lstStyle>
          <a:p>
            <a:r>
              <a:rPr lang="en-GB"/>
              <a:t>What are you here </a:t>
            </a:r>
            <a:br>
              <a:rPr lang="en-GB"/>
            </a:br>
            <a:r>
              <a:rPr lang="en-GB"/>
              <a:t>to say? Set the tone.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46EB88D1-7DCF-4D2B-9BDA-B486D870D4B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1001" y="2665414"/>
            <a:ext cx="5334000" cy="1527175"/>
          </a:xfrm>
        </p:spPr>
        <p:txBody>
          <a:bodyPr lIns="0" rIns="0"/>
          <a:lstStyle>
            <a:lvl1pPr marL="0" indent="952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000" b="1">
                <a:solidFill>
                  <a:schemeClr val="bg2"/>
                </a:solidFill>
              </a:defRPr>
            </a:lvl1pPr>
            <a:lvl2pPr marL="0" marR="0" indent="9525" algn="l" defTabSz="91442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stem Font Regular"/>
              <a:buNone/>
              <a:tabLst/>
              <a:defRPr sz="2000"/>
            </a:lvl2pPr>
            <a:lvl3pPr marL="0" indent="0" algn="l">
              <a:spcBef>
                <a:spcPts val="0"/>
              </a:spcBef>
              <a:spcAft>
                <a:spcPts val="0"/>
              </a:spcAft>
              <a:buNone/>
              <a:tabLst/>
              <a:defRPr sz="1801"/>
            </a:lvl3pPr>
            <a:lvl4pPr marL="0" indent="9525" algn="l">
              <a:spcBef>
                <a:spcPts val="0"/>
              </a:spcBef>
              <a:spcAft>
                <a:spcPts val="0"/>
              </a:spcAft>
              <a:buNone/>
              <a:tabLst/>
              <a:defRPr sz="1801"/>
            </a:lvl4pPr>
            <a:lvl5pPr marL="0" indent="-1819321" algn="l">
              <a:spcAft>
                <a:spcPts val="0"/>
              </a:spcAft>
              <a:buNone/>
              <a:tabLst/>
              <a:defRPr sz="1600"/>
            </a:lvl5pPr>
            <a:lvl6pPr marL="0" indent="0" algn="l">
              <a:spcBef>
                <a:spcPts val="0"/>
              </a:spcBef>
              <a:spcAft>
                <a:spcPts val="0"/>
              </a:spcAft>
              <a:buNone/>
              <a:tabLst/>
              <a:defRPr sz="1801"/>
            </a:lvl6pPr>
            <a:lvl7pPr marL="2743269" indent="0" algn="ctr">
              <a:buNone/>
              <a:defRPr sz="1600"/>
            </a:lvl7pPr>
            <a:lvl8pPr marL="3200480" indent="0" algn="ctr">
              <a:buNone/>
              <a:defRPr sz="1600"/>
            </a:lvl8pPr>
            <a:lvl9pPr marL="3657691" indent="0" algn="ctr">
              <a:buNone/>
              <a:defRPr sz="1600"/>
            </a:lvl9pPr>
          </a:lstStyle>
          <a:p>
            <a:pPr lvl="0"/>
            <a:r>
              <a:rPr lang="en-GB"/>
              <a:t>Add supporting detail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8087EB-4651-49DE-8775-EE5EC2760FBA}"/>
              </a:ext>
            </a:extLst>
          </p:cNvPr>
          <p:cNvSpPr txBox="1"/>
          <p:nvPr userDrawn="1"/>
        </p:nvSpPr>
        <p:spPr>
          <a:xfrm>
            <a:off x="1363700" y="6282971"/>
            <a:ext cx="2700300" cy="194027"/>
          </a:xfrm>
          <a:prstGeom prst="rect">
            <a:avLst/>
          </a:prstGeom>
          <a:noFill/>
          <a:ln w="6350" cap="flat">
            <a:noFill/>
            <a:miter lim="800000"/>
          </a:ln>
        </p:spPr>
        <p:txBody>
          <a:bodyPr wrap="square" lIns="0" tIns="0" rIns="0" bIns="0" rtlCol="0" anchor="t" anchorCtr="0">
            <a:spAutoFit/>
          </a:bodyPr>
          <a:lstStyle/>
          <a:p>
            <a:pPr marL="0" marR="0" lvl="0" indent="0" algn="ctr" defTabSz="685818" rtl="0" eaLnBrk="1" fontAlgn="auto" latinLnBrk="0" hangingPunct="1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rgbClr val="F5F5F5"/>
              </a:buClr>
              <a:buSzTx/>
              <a:buFontTx/>
              <a:buNone/>
              <a:tabLst/>
              <a:defRPr/>
            </a:pPr>
            <a:r>
              <a:rPr kumimoji="0" lang="en-US" sz="1401" b="1" i="0" u="none" strike="noStrike" kern="1200" cap="none" spc="0" normalizeH="0" baseline="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Restricted Access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D2C1DAE9-E530-4063-AF2B-969F963962FA}"/>
              </a:ext>
            </a:extLst>
          </p:cNvPr>
          <p:cNvSpPr>
            <a:spLocks noGrp="1"/>
          </p:cNvSpPr>
          <p:nvPr>
            <p:ph type="body" sz="quarter" idx="15" hasCustomPrompt="1"/>
            <p:custDataLst>
              <p:tags r:id="rId3"/>
            </p:custDataLst>
          </p:nvPr>
        </p:nvSpPr>
        <p:spPr>
          <a:xfrm>
            <a:off x="381001" y="4760371"/>
            <a:ext cx="3967917" cy="193899"/>
          </a:xfrm>
          <a:noFill/>
          <a:ln w="6350" cap="flat">
            <a:noFill/>
          </a:ln>
        </p:spPr>
        <p:txBody>
          <a:bodyPr vert="horz" wrap="square" lIns="0" tIns="0" rIns="0" bIns="0" rtlCol="0">
            <a:spAutoFit/>
          </a:bodyPr>
          <a:lstStyle>
            <a:lvl1pPr marL="180000" indent="-180000">
              <a:buNone/>
              <a:defRPr lang="en-US" sz="1400" baseline="0" smtClean="0">
                <a:solidFill>
                  <a:schemeClr val="accent4"/>
                </a:solidFill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r>
              <a:rPr lang="en-US"/>
              <a:t>Date here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D2BD6C6A-37C1-4785-B5E0-B6AF2F7751D4}"/>
              </a:ext>
            </a:extLst>
          </p:cNvPr>
          <p:cNvSpPr>
            <a:spLocks noGrp="1"/>
          </p:cNvSpPr>
          <p:nvPr>
            <p:ph type="body" sz="quarter" idx="12" hasCustomPrompt="1"/>
            <p:custDataLst>
              <p:tags r:id="rId4"/>
            </p:custDataLst>
          </p:nvPr>
        </p:nvSpPr>
        <p:spPr>
          <a:xfrm>
            <a:off x="381001" y="4545013"/>
            <a:ext cx="3966838" cy="193899"/>
          </a:xfrm>
          <a:noFill/>
          <a:ln w="6350" cap="flat">
            <a:noFill/>
          </a:ln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1400" baseline="0">
                <a:solidFill>
                  <a:schemeClr val="accent4"/>
                </a:solidFill>
              </a:defRPr>
            </a:lvl1pPr>
          </a:lstStyle>
          <a:p>
            <a:r>
              <a:rPr lang="en-US"/>
              <a:t>Report type here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597D2F0-453B-42AF-B934-A9E083C89226}"/>
              </a:ext>
            </a:extLst>
          </p:cNvPr>
          <p:cNvSpPr/>
          <p:nvPr userDrawn="1"/>
        </p:nvSpPr>
        <p:spPr>
          <a:xfrm>
            <a:off x="0" y="5877272"/>
            <a:ext cx="1091444" cy="9807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9" tIns="72009" rIns="72009" bIns="72009" rtlCol="0" anchor="t"/>
          <a:lstStyle/>
          <a:p>
            <a:pPr algn="l">
              <a:lnSpc>
                <a:spcPct val="90000"/>
              </a:lnSpc>
            </a:pPr>
            <a:endParaRPr lang="en-US" sz="1400" err="1">
              <a:solidFill>
                <a:schemeClr val="tx1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D086DF5-95A5-4018-AFDD-2D4DE9BF2532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00056" y="1383360"/>
            <a:ext cx="4715790" cy="4091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96489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_Standard_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B2821F2A-CECE-4222-9218-8B9B58EAAD2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28955960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73" imgH="476" progId="TCLayout.ActiveDocument.1">
                  <p:embed/>
                </p:oleObj>
              </mc:Choice>
              <mc:Fallback>
                <p:oleObj name="think-cell Slide" r:id="rId3" imgW="473" imgH="47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B2821F2A-CECE-4222-9218-8B9B58EAAD2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itle 3">
            <a:extLst>
              <a:ext uri="{FF2B5EF4-FFF2-40B4-BE49-F238E27FC236}">
                <a16:creationId xmlns:a16="http://schemas.microsoft.com/office/drawing/2014/main" id="{8117A900-B032-4BED-9115-F1FFCFCECF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9709" y="389713"/>
            <a:ext cx="2277291" cy="2277287"/>
          </a:xfrm>
        </p:spPr>
        <p:txBody>
          <a:bodyPr vert="horz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Key message. </a:t>
            </a:r>
            <a:br>
              <a:rPr lang="en-US"/>
            </a:br>
            <a:r>
              <a:rPr lang="en-US"/>
              <a:t>If the audience reads just this, it will be enough. Make every word count. Say it like you would in the room.</a:t>
            </a:r>
            <a:endParaRPr lang="en-GB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8DD2205-27B3-420E-A514-F9946F0E634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89709" y="3818709"/>
            <a:ext cx="2277291" cy="740664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Sub-title</a:t>
            </a:r>
          </a:p>
        </p:txBody>
      </p:sp>
      <p:sp>
        <p:nvSpPr>
          <p:cNvPr id="13" name="Text Placeholder 20">
            <a:extLst>
              <a:ext uri="{FF2B5EF4-FFF2-40B4-BE49-F238E27FC236}">
                <a16:creationId xmlns:a16="http://schemas.microsoft.com/office/drawing/2014/main" id="{98AC443E-CF7B-4EF7-B905-08C17706F1D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89709" y="4576791"/>
            <a:ext cx="2277291" cy="912345"/>
          </a:xfrm>
        </p:spPr>
        <p:txBody>
          <a:bodyPr anchor="b"/>
          <a:lstStyle>
            <a:lvl1pPr>
              <a:defRPr sz="800"/>
            </a:lvl1pPr>
          </a:lstStyle>
          <a:p>
            <a:pPr lvl="0"/>
            <a:r>
              <a:rPr lang="en-US"/>
              <a:t>Source: TETP</a:t>
            </a:r>
          </a:p>
        </p:txBody>
      </p:sp>
    </p:spTree>
    <p:extLst>
      <p:ext uri="{BB962C8B-B14F-4D97-AF65-F5344CB8AC3E}">
        <p14:creationId xmlns:p14="http://schemas.microsoft.com/office/powerpoint/2010/main" val="173987774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_Horizontal_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Object 14" hidden="1">
            <a:extLst>
              <a:ext uri="{FF2B5EF4-FFF2-40B4-BE49-F238E27FC236}">
                <a16:creationId xmlns:a16="http://schemas.microsoft.com/office/drawing/2014/main" id="{26EB0273-2213-41E9-9608-9923C098D28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76568707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6" progId="TCLayout.ActiveDocument.1">
                  <p:embed/>
                </p:oleObj>
              </mc:Choice>
              <mc:Fallback>
                <p:oleObj name="think-cell Slide" r:id="rId3" imgW="395" imgH="396" progId="TCLayout.ActiveDocument.1">
                  <p:embed/>
                  <p:pic>
                    <p:nvPicPr>
                      <p:cNvPr id="15" name="Object 14" hidden="1">
                        <a:extLst>
                          <a:ext uri="{FF2B5EF4-FFF2-40B4-BE49-F238E27FC236}">
                            <a16:creationId xmlns:a16="http://schemas.microsoft.com/office/drawing/2014/main" id="{26EB0273-2213-41E9-9608-9923C098D28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Rectangle 17">
            <a:extLst>
              <a:ext uri="{FF2B5EF4-FFF2-40B4-BE49-F238E27FC236}">
                <a16:creationId xmlns:a16="http://schemas.microsoft.com/office/drawing/2014/main" id="{CB0DB22E-3512-4E7D-BFF2-2B6D8C2E75DA}"/>
              </a:ext>
            </a:extLst>
          </p:cNvPr>
          <p:cNvSpPr/>
          <p:nvPr userDrawn="1"/>
        </p:nvSpPr>
        <p:spPr>
          <a:xfrm>
            <a:off x="381000" y="5085184"/>
            <a:ext cx="3626768" cy="17728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9" tIns="72009" rIns="72009" bIns="72009" rtlCol="0" anchor="t"/>
          <a:lstStyle/>
          <a:p>
            <a:pPr algn="l">
              <a:lnSpc>
                <a:spcPct val="90000"/>
              </a:lnSpc>
            </a:pPr>
            <a:endParaRPr lang="en-US" sz="1400" err="1">
              <a:solidFill>
                <a:schemeClr val="tx1"/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8ABDD21-FDB5-4BC7-A352-997226C5AD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9709" y="389713"/>
            <a:ext cx="8754291" cy="553998"/>
          </a:xfrm>
        </p:spPr>
        <p:txBody>
          <a:bodyPr vert="horz" wrap="square" lIns="0" tIns="0" rIns="0" bIns="0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Key message. If the audience reads just this, it will be enough. Make every word count. Say it like you would in the room.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F458D9-158C-4B17-A32C-A238A1EBE3F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9709" y="1143001"/>
            <a:ext cx="11421050" cy="5325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2B08E56-B33F-4C9A-A715-9D9C1B3665E0}"/>
              </a:ext>
            </a:extLst>
          </p:cNvPr>
          <p:cNvSpPr txBox="1"/>
          <p:nvPr userDrawn="1"/>
        </p:nvSpPr>
        <p:spPr>
          <a:xfrm>
            <a:off x="10524492" y="6581406"/>
            <a:ext cx="1286508" cy="152349"/>
          </a:xfrm>
          <a:prstGeom prst="rect">
            <a:avLst/>
          </a:prstGeom>
          <a:noFill/>
          <a:ln w="6350" cap="flat">
            <a:noFill/>
            <a:miter lim="800000"/>
          </a:ln>
        </p:spPr>
        <p:txBody>
          <a:bodyPr wrap="square" lIns="0" tIns="0" rIns="0" bIns="0" rtlCol="0" anchor="t" anchorCtr="0">
            <a:spAutoFit/>
          </a:bodyPr>
          <a:lstStyle/>
          <a:p>
            <a:pPr marL="0" marR="0" lvl="0" indent="0" algn="r" defTabSz="685818" rtl="0" eaLnBrk="1" fontAlgn="auto" latinLnBrk="0" hangingPunct="1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rgbClr val="F5F5F5"/>
              </a:buClr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Restricted Access</a:t>
            </a:r>
          </a:p>
        </p:txBody>
      </p:sp>
      <p:sp>
        <p:nvSpPr>
          <p:cNvPr id="16" name="Text Placeholder 20">
            <a:extLst>
              <a:ext uri="{FF2B5EF4-FFF2-40B4-BE49-F238E27FC236}">
                <a16:creationId xmlns:a16="http://schemas.microsoft.com/office/drawing/2014/main" id="{B12F34E5-DC14-4D39-8A85-EBF61158EF9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89709" y="6496471"/>
            <a:ext cx="5321345" cy="237284"/>
          </a:xfrm>
        </p:spPr>
        <p:txBody>
          <a:bodyPr anchor="b"/>
          <a:lstStyle>
            <a:lvl1pPr>
              <a:defRPr sz="80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Source: TETP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FD7CEF3-9B3E-3C39-75F5-F1588F4978FF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525000" y="391355"/>
            <a:ext cx="2286000" cy="543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33642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EN_Cover_P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3D46648A-A899-4021-936A-3944B2D2C3E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54429585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6" imgW="473" imgH="470" progId="TCLayout.ActiveDocument.1">
                  <p:embed/>
                </p:oleObj>
              </mc:Choice>
              <mc:Fallback>
                <p:oleObj name="think-cell Slide" r:id="rId6" imgW="473" imgH="470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3D46648A-A899-4021-936A-3944B2D2C3E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BFAD6247-8AB8-4745-B5E0-8E16BD575AB0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t" anchorCtr="0">
            <a:noAutofit/>
          </a:bodyPr>
          <a:lstStyle/>
          <a:p>
            <a:pPr marL="0" lvl="0" indent="0" algn="l">
              <a:lnSpc>
                <a:spcPct val="90000"/>
              </a:lnSpc>
            </a:pPr>
            <a:endParaRPr lang="en-GB" sz="3801" b="1" i="0" baseline="0">
              <a:solidFill>
                <a:schemeClr val="tx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5215EC0-3059-4576-8AAB-0DB22878BAC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9710" y="389711"/>
            <a:ext cx="5325290" cy="1134289"/>
          </a:xfrm>
        </p:spPr>
        <p:txBody>
          <a:bodyPr vert="horz" lIns="0" rIns="0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3801">
                <a:solidFill>
                  <a:schemeClr val="tx1"/>
                </a:solidFill>
              </a:defRPr>
            </a:lvl1pPr>
          </a:lstStyle>
          <a:p>
            <a:r>
              <a:rPr lang="en-GB"/>
              <a:t>What are you here </a:t>
            </a:r>
            <a:br>
              <a:rPr lang="en-GB"/>
            </a:br>
            <a:r>
              <a:rPr lang="en-GB"/>
              <a:t>to say? Set the tone.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46EB88D1-7DCF-4D2B-9BDA-B486D870D4B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9710" y="2674123"/>
            <a:ext cx="5325290" cy="1516877"/>
          </a:xfrm>
        </p:spPr>
        <p:txBody>
          <a:bodyPr lIns="0" rIns="0"/>
          <a:lstStyle>
            <a:lvl1pPr marL="0" indent="952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000" b="1"/>
            </a:lvl1pPr>
            <a:lvl2pPr marL="0" marR="0" indent="9525" algn="l" defTabSz="91442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stem Font Regular"/>
              <a:buNone/>
              <a:tabLst/>
              <a:defRPr sz="2000"/>
            </a:lvl2pPr>
            <a:lvl3pPr marL="0" indent="0" algn="l">
              <a:spcBef>
                <a:spcPts val="0"/>
              </a:spcBef>
              <a:spcAft>
                <a:spcPts val="0"/>
              </a:spcAft>
              <a:buNone/>
              <a:tabLst/>
              <a:defRPr sz="1801"/>
            </a:lvl3pPr>
            <a:lvl4pPr marL="0" indent="9525" algn="l">
              <a:spcBef>
                <a:spcPts val="0"/>
              </a:spcBef>
              <a:spcAft>
                <a:spcPts val="0"/>
              </a:spcAft>
              <a:buNone/>
              <a:tabLst/>
              <a:defRPr sz="1801"/>
            </a:lvl4pPr>
            <a:lvl5pPr marL="0" indent="-1819321" algn="l">
              <a:spcAft>
                <a:spcPts val="0"/>
              </a:spcAft>
              <a:buNone/>
              <a:tabLst/>
              <a:defRPr sz="1600"/>
            </a:lvl5pPr>
            <a:lvl6pPr marL="0" indent="0" algn="l">
              <a:spcBef>
                <a:spcPts val="0"/>
              </a:spcBef>
              <a:spcAft>
                <a:spcPts val="0"/>
              </a:spcAft>
              <a:buNone/>
              <a:tabLst/>
              <a:defRPr sz="1801"/>
            </a:lvl6pPr>
            <a:lvl7pPr marL="2743269" indent="0" algn="ctr">
              <a:buNone/>
              <a:defRPr sz="1600"/>
            </a:lvl7pPr>
            <a:lvl8pPr marL="3200480" indent="0" algn="ctr">
              <a:buNone/>
              <a:defRPr sz="1600"/>
            </a:lvl8pPr>
            <a:lvl9pPr marL="3657691" indent="0" algn="ctr">
              <a:buNone/>
              <a:defRPr sz="1600"/>
            </a:lvl9pPr>
          </a:lstStyle>
          <a:p>
            <a:pPr lvl="0"/>
            <a:r>
              <a:rPr lang="en-GB"/>
              <a:t>Add supporting detail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42F3EF-C055-4B8B-A675-BD44CF51FC4A}"/>
              </a:ext>
            </a:extLst>
          </p:cNvPr>
          <p:cNvSpPr/>
          <p:nvPr userDrawn="1"/>
        </p:nvSpPr>
        <p:spPr>
          <a:xfrm>
            <a:off x="1" y="4953000"/>
            <a:ext cx="3179676" cy="1905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685818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5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8087EB-4651-49DE-8775-EE5EC2760FBA}"/>
              </a:ext>
            </a:extLst>
          </p:cNvPr>
          <p:cNvSpPr txBox="1"/>
          <p:nvPr userDrawn="1"/>
        </p:nvSpPr>
        <p:spPr>
          <a:xfrm>
            <a:off x="1363700" y="6282971"/>
            <a:ext cx="2700300" cy="194027"/>
          </a:xfrm>
          <a:prstGeom prst="rect">
            <a:avLst/>
          </a:prstGeom>
          <a:noFill/>
          <a:ln w="6350" cap="flat">
            <a:noFill/>
            <a:miter lim="800000"/>
          </a:ln>
        </p:spPr>
        <p:txBody>
          <a:bodyPr wrap="square" lIns="0" tIns="0" rIns="0" bIns="0" rtlCol="0" anchor="t" anchorCtr="0">
            <a:spAutoFit/>
          </a:bodyPr>
          <a:lstStyle/>
          <a:p>
            <a:pPr marL="0" marR="0" lvl="0" indent="0" algn="ctr" defTabSz="685818" rtl="0" eaLnBrk="1" fontAlgn="auto" latinLnBrk="0" hangingPunct="1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rgbClr val="F5F5F5"/>
              </a:buClr>
              <a:buSzTx/>
              <a:buFontTx/>
              <a:buNone/>
              <a:tabLst/>
              <a:defRPr/>
            </a:pPr>
            <a:r>
              <a:rPr kumimoji="0" lang="en-US" sz="1401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Restricted Access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D2C1DAE9-E530-4063-AF2B-969F963962FA}"/>
              </a:ext>
            </a:extLst>
          </p:cNvPr>
          <p:cNvSpPr>
            <a:spLocks noGrp="1"/>
          </p:cNvSpPr>
          <p:nvPr>
            <p:ph type="body" sz="quarter" idx="15" hasCustomPrompt="1"/>
            <p:custDataLst>
              <p:tags r:id="rId3"/>
            </p:custDataLst>
          </p:nvPr>
        </p:nvSpPr>
        <p:spPr>
          <a:xfrm>
            <a:off x="389710" y="4796860"/>
            <a:ext cx="3967917" cy="193899"/>
          </a:xfrm>
          <a:noFill/>
          <a:ln w="6350" cap="flat">
            <a:noFill/>
          </a:ln>
        </p:spPr>
        <p:txBody>
          <a:bodyPr vert="horz" wrap="square" lIns="0" tIns="0" rIns="0" bIns="0" rtlCol="0">
            <a:spAutoFit/>
          </a:bodyPr>
          <a:lstStyle>
            <a:lvl1pPr marL="180000" indent="-180000">
              <a:buNone/>
              <a:defRPr lang="en-US" sz="1400" baseline="0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r>
              <a:rPr lang="en-US"/>
              <a:t>Date here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D2BD6C6A-37C1-4785-B5E0-B6AF2F7751D4}"/>
              </a:ext>
            </a:extLst>
          </p:cNvPr>
          <p:cNvSpPr>
            <a:spLocks noGrp="1"/>
          </p:cNvSpPr>
          <p:nvPr>
            <p:ph type="body" sz="quarter" idx="12" hasCustomPrompt="1"/>
            <p:custDataLst>
              <p:tags r:id="rId4"/>
            </p:custDataLst>
          </p:nvPr>
        </p:nvSpPr>
        <p:spPr>
          <a:xfrm>
            <a:off x="389710" y="4581128"/>
            <a:ext cx="3966838" cy="193899"/>
          </a:xfrm>
          <a:noFill/>
          <a:ln w="6350" cap="flat">
            <a:noFill/>
          </a:ln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1400" baseline="0"/>
            </a:lvl1pPr>
          </a:lstStyle>
          <a:p>
            <a:r>
              <a:rPr lang="en-US"/>
              <a:t>Report type here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597D2F0-453B-42AF-B934-A9E083C89226}"/>
              </a:ext>
            </a:extLst>
          </p:cNvPr>
          <p:cNvSpPr/>
          <p:nvPr userDrawn="1"/>
        </p:nvSpPr>
        <p:spPr>
          <a:xfrm>
            <a:off x="0" y="5877272"/>
            <a:ext cx="1091444" cy="9807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9" tIns="72009" rIns="72009" bIns="72009" rtlCol="0" anchor="t"/>
          <a:lstStyle/>
          <a:p>
            <a:pPr algn="l">
              <a:lnSpc>
                <a:spcPct val="90000"/>
              </a:lnSpc>
            </a:pPr>
            <a:endParaRPr lang="en-US" sz="1400">
              <a:solidFill>
                <a:schemeClr val="tx1"/>
              </a:solidFill>
            </a:endParaRPr>
          </a:p>
        </p:txBody>
      </p:sp>
      <p:pic>
        <p:nvPicPr>
          <p:cNvPr id="19" name="Picture 19">
            <a:extLst>
              <a:ext uri="{FF2B5EF4-FFF2-40B4-BE49-F238E27FC236}">
                <a16:creationId xmlns:a16="http://schemas.microsoft.com/office/drawing/2014/main" id="{F27A7A63-3AC1-6A69-F572-E0122AF66B3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3275" y="2098039"/>
            <a:ext cx="4352925" cy="26619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8736486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_Standard_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B2821F2A-CECE-4222-9218-8B9B58EAAD2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28955960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73" imgH="476" progId="TCLayout.ActiveDocument.1">
                  <p:embed/>
                </p:oleObj>
              </mc:Choice>
              <mc:Fallback>
                <p:oleObj name="think-cell Slide" r:id="rId3" imgW="473" imgH="47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B2821F2A-CECE-4222-9218-8B9B58EAAD2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itle 3">
            <a:extLst>
              <a:ext uri="{FF2B5EF4-FFF2-40B4-BE49-F238E27FC236}">
                <a16:creationId xmlns:a16="http://schemas.microsoft.com/office/drawing/2014/main" id="{8117A900-B032-4BED-9115-F1FFCFCECF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9709" y="389713"/>
            <a:ext cx="2277291" cy="2277287"/>
          </a:xfrm>
        </p:spPr>
        <p:txBody>
          <a:bodyPr vert="horz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Key message. </a:t>
            </a:r>
            <a:br>
              <a:rPr lang="en-US"/>
            </a:br>
            <a:r>
              <a:rPr lang="en-US"/>
              <a:t>If the audience reads just this, it will be enough. Make every word count. Say it like you would in the room.</a:t>
            </a:r>
            <a:endParaRPr lang="en-GB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8DD2205-27B3-420E-A514-F9946F0E634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89709" y="3818709"/>
            <a:ext cx="2277291" cy="740664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Sub-title</a:t>
            </a:r>
          </a:p>
        </p:txBody>
      </p:sp>
      <p:sp>
        <p:nvSpPr>
          <p:cNvPr id="13" name="Text Placeholder 20">
            <a:extLst>
              <a:ext uri="{FF2B5EF4-FFF2-40B4-BE49-F238E27FC236}">
                <a16:creationId xmlns:a16="http://schemas.microsoft.com/office/drawing/2014/main" id="{98AC443E-CF7B-4EF7-B905-08C17706F1D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89709" y="4576791"/>
            <a:ext cx="2277291" cy="912345"/>
          </a:xfrm>
        </p:spPr>
        <p:txBody>
          <a:bodyPr anchor="b"/>
          <a:lstStyle>
            <a:lvl1pPr>
              <a:defRPr sz="800"/>
            </a:lvl1pPr>
          </a:lstStyle>
          <a:p>
            <a:pPr lvl="0"/>
            <a:r>
              <a:rPr lang="en-US"/>
              <a:t>Source: </a:t>
            </a:r>
            <a:r>
              <a:rPr lang="en-US" err="1"/>
              <a:t>Takamul</a:t>
            </a:r>
            <a:r>
              <a:rPr lang="en-US"/>
              <a:t> Program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ED4F606-2894-7AE1-54FE-2282242533D7}"/>
              </a:ext>
            </a:extLst>
          </p:cNvPr>
          <p:cNvSpPr/>
          <p:nvPr userDrawn="1"/>
        </p:nvSpPr>
        <p:spPr>
          <a:xfrm>
            <a:off x="389709" y="6096000"/>
            <a:ext cx="2582091" cy="6045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9" tIns="72009" rIns="72009" bIns="72009" rtlCol="0" anchor="t"/>
          <a:lstStyle/>
          <a:p>
            <a:pPr algn="l">
              <a:lnSpc>
                <a:spcPct val="90000"/>
              </a:lnSpc>
            </a:pPr>
            <a:endParaRPr lang="en-US" sz="140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50727D-155B-1448-EBCA-FD04B13686C0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66628" y="6100425"/>
            <a:ext cx="923452" cy="564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73860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_Horizontal_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Object 14" hidden="1">
            <a:extLst>
              <a:ext uri="{FF2B5EF4-FFF2-40B4-BE49-F238E27FC236}">
                <a16:creationId xmlns:a16="http://schemas.microsoft.com/office/drawing/2014/main" id="{26EB0273-2213-41E9-9608-9923C098D28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76568707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6" progId="TCLayout.ActiveDocument.1">
                  <p:embed/>
                </p:oleObj>
              </mc:Choice>
              <mc:Fallback>
                <p:oleObj name="think-cell Slide" r:id="rId3" imgW="395" imgH="396" progId="TCLayout.ActiveDocument.1">
                  <p:embed/>
                  <p:pic>
                    <p:nvPicPr>
                      <p:cNvPr id="15" name="Object 14" hidden="1">
                        <a:extLst>
                          <a:ext uri="{FF2B5EF4-FFF2-40B4-BE49-F238E27FC236}">
                            <a16:creationId xmlns:a16="http://schemas.microsoft.com/office/drawing/2014/main" id="{26EB0273-2213-41E9-9608-9923C098D28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Rectangle 17">
            <a:extLst>
              <a:ext uri="{FF2B5EF4-FFF2-40B4-BE49-F238E27FC236}">
                <a16:creationId xmlns:a16="http://schemas.microsoft.com/office/drawing/2014/main" id="{CB0DB22E-3512-4E7D-BFF2-2B6D8C2E75DA}"/>
              </a:ext>
            </a:extLst>
          </p:cNvPr>
          <p:cNvSpPr/>
          <p:nvPr userDrawn="1"/>
        </p:nvSpPr>
        <p:spPr>
          <a:xfrm>
            <a:off x="381000" y="5085184"/>
            <a:ext cx="3626768" cy="17728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9" tIns="72009" rIns="72009" bIns="72009" rtlCol="0" anchor="t"/>
          <a:lstStyle/>
          <a:p>
            <a:pPr algn="l">
              <a:lnSpc>
                <a:spcPct val="90000"/>
              </a:lnSpc>
            </a:pP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8ABDD21-FDB5-4BC7-A352-997226C5AD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9709" y="389713"/>
            <a:ext cx="8754291" cy="553998"/>
          </a:xfrm>
        </p:spPr>
        <p:txBody>
          <a:bodyPr vert="horz" wrap="square" lIns="0" tIns="0" rIns="0" bIns="0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Key message. If the audience reads just this, it will be enough. Make every word count. Say it like you would in the room.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F458D9-158C-4B17-A32C-A238A1EBE3F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9709" y="1143001"/>
            <a:ext cx="11421050" cy="5325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2B08E56-B33F-4C9A-A715-9D9C1B3665E0}"/>
              </a:ext>
            </a:extLst>
          </p:cNvPr>
          <p:cNvSpPr txBox="1"/>
          <p:nvPr userDrawn="1"/>
        </p:nvSpPr>
        <p:spPr>
          <a:xfrm>
            <a:off x="10524492" y="6581406"/>
            <a:ext cx="1286508" cy="152349"/>
          </a:xfrm>
          <a:prstGeom prst="rect">
            <a:avLst/>
          </a:prstGeom>
          <a:noFill/>
          <a:ln w="6350" cap="flat">
            <a:noFill/>
            <a:miter lim="800000"/>
          </a:ln>
        </p:spPr>
        <p:txBody>
          <a:bodyPr wrap="square" lIns="0" tIns="0" rIns="0" bIns="0" rtlCol="0" anchor="t" anchorCtr="0">
            <a:spAutoFit/>
          </a:bodyPr>
          <a:lstStyle/>
          <a:p>
            <a:pPr marL="0" marR="0" lvl="0" indent="0" algn="r" defTabSz="685818" rtl="0" eaLnBrk="1" fontAlgn="auto" latinLnBrk="0" hangingPunct="1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rgbClr val="F5F5F5"/>
              </a:buClr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Restricted Access</a:t>
            </a:r>
          </a:p>
        </p:txBody>
      </p:sp>
      <p:sp>
        <p:nvSpPr>
          <p:cNvPr id="16" name="Text Placeholder 20">
            <a:extLst>
              <a:ext uri="{FF2B5EF4-FFF2-40B4-BE49-F238E27FC236}">
                <a16:creationId xmlns:a16="http://schemas.microsoft.com/office/drawing/2014/main" id="{B12F34E5-DC14-4D39-8A85-EBF61158EF9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89709" y="6496471"/>
            <a:ext cx="5321345" cy="237284"/>
          </a:xfrm>
        </p:spPr>
        <p:txBody>
          <a:bodyPr anchor="b"/>
          <a:lstStyle>
            <a:lvl1pPr>
              <a:defRPr sz="800"/>
            </a:lvl1pPr>
          </a:lstStyle>
          <a:p>
            <a:pPr lvl="0"/>
            <a:r>
              <a:rPr lang="en-US"/>
              <a:t>Source: </a:t>
            </a:r>
            <a:r>
              <a:rPr lang="en-US" err="1"/>
              <a:t>Takamul</a:t>
            </a:r>
            <a:r>
              <a:rPr lang="en-US"/>
              <a:t> Program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0A3BCB3-1583-48D8-E492-F33074E2B18E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772775" y="342899"/>
            <a:ext cx="1029516" cy="629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66811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_End_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4296CD57-C0DB-43A8-8C5C-A5395498397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967527141"/>
              </p:ext>
            </p:extLst>
          </p:nvPr>
        </p:nvGraphicFramePr>
        <p:xfrm>
          <a:off x="1589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73" imgH="473" progId="TCLayout.ActiveDocument.1">
                  <p:embed/>
                </p:oleObj>
              </mc:Choice>
              <mc:Fallback>
                <p:oleObj name="think-cell Slide" r:id="rId4" imgW="473" imgH="473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4296CD57-C0DB-43A8-8C5C-A5395498397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E8ACE1FC-CF60-490B-908F-384F3BB01527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t" anchorCtr="0">
            <a:noAutofit/>
          </a:bodyPr>
          <a:lstStyle/>
          <a:p>
            <a:pPr marL="0" lvl="0" indent="0" algn="l">
              <a:lnSpc>
                <a:spcPct val="90000"/>
              </a:lnSpc>
            </a:pPr>
            <a:endParaRPr lang="en-GB" sz="2000" b="1" i="0" baseline="0">
              <a:solidFill>
                <a:schemeClr val="tx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2A699C7-7B2A-FE48-B204-2A35A8621D62}"/>
              </a:ext>
            </a:extLst>
          </p:cNvPr>
          <p:cNvSpPr/>
          <p:nvPr userDrawn="1"/>
        </p:nvSpPr>
        <p:spPr>
          <a:xfrm>
            <a:off x="0" y="25797"/>
            <a:ext cx="12192000" cy="68595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685818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5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5DD4C26-2D77-4E3E-A00F-E13EDEA8A973}"/>
              </a:ext>
            </a:extLst>
          </p:cNvPr>
          <p:cNvSpPr txBox="1"/>
          <p:nvPr userDrawn="1"/>
        </p:nvSpPr>
        <p:spPr>
          <a:xfrm>
            <a:off x="4727848" y="6273318"/>
            <a:ext cx="2700300" cy="194027"/>
          </a:xfrm>
          <a:prstGeom prst="rect">
            <a:avLst/>
          </a:prstGeom>
          <a:noFill/>
          <a:ln w="6350" cap="flat">
            <a:noFill/>
            <a:miter lim="800000"/>
          </a:ln>
        </p:spPr>
        <p:txBody>
          <a:bodyPr wrap="square" lIns="0" tIns="0" rIns="0" bIns="0" rtlCol="0" anchor="t" anchorCtr="0">
            <a:spAutoFit/>
          </a:bodyPr>
          <a:lstStyle/>
          <a:p>
            <a:pPr marL="0" marR="0" lvl="0" indent="0" algn="ctr" defTabSz="685818" rtl="0" eaLnBrk="1" fontAlgn="auto" latinLnBrk="0" hangingPunct="1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rgbClr val="F5F5F5"/>
              </a:buClr>
              <a:buSzTx/>
              <a:buFontTx/>
              <a:buNone/>
              <a:tabLst/>
              <a:defRPr/>
            </a:pPr>
            <a:r>
              <a:rPr kumimoji="0" lang="en-US" sz="1401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Restricted Access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EBE3DD5-8CBA-4D97-BB32-712344450CB2}"/>
              </a:ext>
            </a:extLst>
          </p:cNvPr>
          <p:cNvSpPr/>
          <p:nvPr userDrawn="1"/>
        </p:nvSpPr>
        <p:spPr>
          <a:xfrm>
            <a:off x="0" y="5877272"/>
            <a:ext cx="1091444" cy="9807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9" tIns="72009" rIns="72009" bIns="72009" rtlCol="0" anchor="t"/>
          <a:lstStyle/>
          <a:p>
            <a:pPr algn="l">
              <a:lnSpc>
                <a:spcPct val="90000"/>
              </a:lnSpc>
            </a:pPr>
            <a:endParaRPr lang="en-US" sz="1400">
              <a:solidFill>
                <a:schemeClr val="tx1"/>
              </a:solidFill>
            </a:endParaRPr>
          </a:p>
        </p:txBody>
      </p:sp>
      <p:pic>
        <p:nvPicPr>
          <p:cNvPr id="5" name="Picture 17">
            <a:extLst>
              <a:ext uri="{FF2B5EF4-FFF2-40B4-BE49-F238E27FC236}">
                <a16:creationId xmlns:a16="http://schemas.microsoft.com/office/drawing/2014/main" id="{A9006979-40F9-29FF-ED8F-944DAE1F849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7038" y="2292350"/>
            <a:ext cx="3717925" cy="2273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8167272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18446ED1-B935-40E1-9636-4DD03C1D7CE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76406296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73" imgH="473" progId="TCLayout.ActiveDocument.1">
                  <p:embed/>
                </p:oleObj>
              </mc:Choice>
              <mc:Fallback>
                <p:oleObj name="think-cell Slide" r:id="rId4" imgW="473" imgH="473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18446ED1-B935-40E1-9636-4DD03C1D7CE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C324F1CC-BBCD-4AD6-9A7C-137FEFA779A3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t" anchorCtr="0">
            <a:noAutofit/>
          </a:bodyPr>
          <a:lstStyle/>
          <a:p>
            <a:pPr marL="0" lvl="0" indent="0" algn="l">
              <a:lnSpc>
                <a:spcPct val="90000"/>
              </a:lnSpc>
            </a:pPr>
            <a:endParaRPr lang="en-US" sz="2000" b="1" i="0" baseline="0">
              <a:solidFill>
                <a:schemeClr val="tx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AE1E5AF-43EF-49CD-A70B-FBA2BCAA3F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381000" y="381000"/>
            <a:ext cx="2286000" cy="2215991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Key message. </a:t>
            </a:r>
            <a:br>
              <a:rPr lang="en-US"/>
            </a:br>
            <a:r>
              <a:rPr lang="en-US"/>
              <a:t>If the audience reads just this, it will be enough. Make every word count. Say it like you would in the room.</a:t>
            </a:r>
          </a:p>
        </p:txBody>
      </p:sp>
    </p:spTree>
    <p:extLst>
      <p:ext uri="{BB962C8B-B14F-4D97-AF65-F5344CB8AC3E}">
        <p14:creationId xmlns:p14="http://schemas.microsoft.com/office/powerpoint/2010/main" val="373136148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 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B2821F2A-CECE-4222-9218-8B9B58EAAD2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585423293"/>
              </p:ext>
            </p:extLst>
          </p:nvPr>
        </p:nvGraphicFramePr>
        <p:xfrm>
          <a:off x="1592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73" imgH="476" progId="TCLayout.ActiveDocument.1">
                  <p:embed/>
                </p:oleObj>
              </mc:Choice>
              <mc:Fallback>
                <p:oleObj name="think-cell Slide" r:id="rId3" imgW="473" imgH="47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B2821F2A-CECE-4222-9218-8B9B58EAAD2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92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itle 3">
            <a:extLst>
              <a:ext uri="{FF2B5EF4-FFF2-40B4-BE49-F238E27FC236}">
                <a16:creationId xmlns:a16="http://schemas.microsoft.com/office/drawing/2014/main" id="{8117A900-B032-4BED-9115-F1FFCFCECF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1" y="381011"/>
            <a:ext cx="2286000" cy="2215991"/>
          </a:xfrm>
        </p:spPr>
        <p:txBody>
          <a:bodyPr vert="horz"/>
          <a:lstStyle>
            <a:lvl1pPr>
              <a:defRPr/>
            </a:lvl1pPr>
          </a:lstStyle>
          <a:p>
            <a:r>
              <a:rPr lang="en-US"/>
              <a:t>Key message. </a:t>
            </a:r>
            <a:br>
              <a:rPr lang="en-US"/>
            </a:br>
            <a:r>
              <a:rPr lang="en-US"/>
              <a:t>If the audience reads just this, it will be enough. Make every word count. Say it like you would in the room.</a:t>
            </a:r>
            <a:endParaRPr lang="en-GB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8DD2205-27B3-420E-A514-F9946F0E634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81001" y="3810000"/>
            <a:ext cx="2286000" cy="740664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Sub-title</a:t>
            </a:r>
          </a:p>
        </p:txBody>
      </p:sp>
      <p:sp>
        <p:nvSpPr>
          <p:cNvPr id="13" name="Text Placeholder 20">
            <a:extLst>
              <a:ext uri="{FF2B5EF4-FFF2-40B4-BE49-F238E27FC236}">
                <a16:creationId xmlns:a16="http://schemas.microsoft.com/office/drawing/2014/main" id="{98AC443E-CF7B-4EF7-B905-08C17706F1D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81006" y="4550671"/>
            <a:ext cx="2285999" cy="912345"/>
          </a:xfrm>
        </p:spPr>
        <p:txBody>
          <a:bodyPr anchor="b"/>
          <a:lstStyle>
            <a:lvl1pPr>
              <a:defRPr sz="800"/>
            </a:lvl1pPr>
          </a:lstStyle>
          <a:p>
            <a:pPr lvl="0"/>
            <a:r>
              <a:rPr lang="en-US"/>
              <a:t>Source: </a:t>
            </a:r>
            <a:r>
              <a:rPr lang="en-US" err="1"/>
              <a:t>Takamul</a:t>
            </a:r>
            <a:r>
              <a:rPr lang="en-US"/>
              <a:t> Program</a:t>
            </a:r>
          </a:p>
        </p:txBody>
      </p:sp>
    </p:spTree>
    <p:extLst>
      <p:ext uri="{BB962C8B-B14F-4D97-AF65-F5344CB8AC3E}">
        <p14:creationId xmlns:p14="http://schemas.microsoft.com/office/powerpoint/2010/main" val="111212906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3D46648A-A899-4021-936A-3944B2D2C3E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7194199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6" imgW="473" imgH="470" progId="TCLayout.ActiveDocument.1">
                  <p:embed/>
                </p:oleObj>
              </mc:Choice>
              <mc:Fallback>
                <p:oleObj name="think-cell Slide" r:id="rId6" imgW="473" imgH="470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3D46648A-A899-4021-936A-3944B2D2C3E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D142F3EF-C055-4B8B-A675-BD44CF51FC4A}"/>
              </a:ext>
            </a:extLst>
          </p:cNvPr>
          <p:cNvSpPr/>
          <p:nvPr userDrawn="1"/>
        </p:nvSpPr>
        <p:spPr>
          <a:xfrm>
            <a:off x="0" y="3176"/>
            <a:ext cx="12191999" cy="68548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685818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5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BFAD6247-8AB8-4745-B5E0-8E16BD575AB0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t" anchorCtr="0">
            <a:noAutofit/>
          </a:bodyPr>
          <a:lstStyle/>
          <a:p>
            <a:pPr marL="0" lvl="0" indent="0" algn="l">
              <a:lnSpc>
                <a:spcPct val="90000"/>
              </a:lnSpc>
            </a:pPr>
            <a:endParaRPr lang="en-GB" sz="3801" b="1" i="0" baseline="0" err="1">
              <a:solidFill>
                <a:schemeClr val="tx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5215EC0-3059-4576-8AAB-0DB22878BAC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1001" y="381002"/>
            <a:ext cx="5334000" cy="1140617"/>
          </a:xfrm>
        </p:spPr>
        <p:txBody>
          <a:bodyPr vert="horz" lIns="0" rIns="0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3801">
                <a:solidFill>
                  <a:schemeClr val="tx2"/>
                </a:solidFill>
              </a:defRPr>
            </a:lvl1pPr>
          </a:lstStyle>
          <a:p>
            <a:r>
              <a:rPr lang="en-GB"/>
              <a:t>What are you here </a:t>
            </a:r>
            <a:br>
              <a:rPr lang="en-GB"/>
            </a:br>
            <a:r>
              <a:rPr lang="en-GB"/>
              <a:t>to say? Set the tone.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46EB88D1-7DCF-4D2B-9BDA-B486D870D4B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1001" y="2665414"/>
            <a:ext cx="5334000" cy="1527175"/>
          </a:xfrm>
        </p:spPr>
        <p:txBody>
          <a:bodyPr lIns="0" rIns="0"/>
          <a:lstStyle>
            <a:lvl1pPr marL="0" indent="952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000" b="1">
                <a:solidFill>
                  <a:schemeClr val="bg2"/>
                </a:solidFill>
              </a:defRPr>
            </a:lvl1pPr>
            <a:lvl2pPr marL="0" marR="0" indent="9525" algn="l" defTabSz="91442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stem Font Regular"/>
              <a:buNone/>
              <a:tabLst/>
              <a:defRPr sz="2000"/>
            </a:lvl2pPr>
            <a:lvl3pPr marL="0" indent="0" algn="l">
              <a:spcBef>
                <a:spcPts val="0"/>
              </a:spcBef>
              <a:spcAft>
                <a:spcPts val="0"/>
              </a:spcAft>
              <a:buNone/>
              <a:tabLst/>
              <a:defRPr sz="1801"/>
            </a:lvl3pPr>
            <a:lvl4pPr marL="0" indent="9525" algn="l">
              <a:spcBef>
                <a:spcPts val="0"/>
              </a:spcBef>
              <a:spcAft>
                <a:spcPts val="0"/>
              </a:spcAft>
              <a:buNone/>
              <a:tabLst/>
              <a:defRPr sz="1801"/>
            </a:lvl4pPr>
            <a:lvl5pPr marL="0" indent="-1819321" algn="l">
              <a:spcAft>
                <a:spcPts val="0"/>
              </a:spcAft>
              <a:buNone/>
              <a:tabLst/>
              <a:defRPr sz="1600"/>
            </a:lvl5pPr>
            <a:lvl6pPr marL="0" indent="0" algn="l">
              <a:spcBef>
                <a:spcPts val="0"/>
              </a:spcBef>
              <a:spcAft>
                <a:spcPts val="0"/>
              </a:spcAft>
              <a:buNone/>
              <a:tabLst/>
              <a:defRPr sz="1801"/>
            </a:lvl6pPr>
            <a:lvl7pPr marL="2743269" indent="0" algn="ctr">
              <a:buNone/>
              <a:defRPr sz="1600"/>
            </a:lvl7pPr>
            <a:lvl8pPr marL="3200480" indent="0" algn="ctr">
              <a:buNone/>
              <a:defRPr sz="1600"/>
            </a:lvl8pPr>
            <a:lvl9pPr marL="3657691" indent="0" algn="ctr">
              <a:buNone/>
              <a:defRPr sz="1600"/>
            </a:lvl9pPr>
          </a:lstStyle>
          <a:p>
            <a:pPr lvl="0"/>
            <a:r>
              <a:rPr lang="en-GB"/>
              <a:t>Add supporting detail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8087EB-4651-49DE-8775-EE5EC2760FBA}"/>
              </a:ext>
            </a:extLst>
          </p:cNvPr>
          <p:cNvSpPr txBox="1"/>
          <p:nvPr userDrawn="1"/>
        </p:nvSpPr>
        <p:spPr>
          <a:xfrm>
            <a:off x="1363700" y="6282971"/>
            <a:ext cx="2700300" cy="194027"/>
          </a:xfrm>
          <a:prstGeom prst="rect">
            <a:avLst/>
          </a:prstGeom>
          <a:noFill/>
          <a:ln w="6350" cap="flat">
            <a:noFill/>
            <a:miter lim="800000"/>
          </a:ln>
        </p:spPr>
        <p:txBody>
          <a:bodyPr wrap="square" lIns="0" tIns="0" rIns="0" bIns="0" rtlCol="0" anchor="t" anchorCtr="0">
            <a:spAutoFit/>
          </a:bodyPr>
          <a:lstStyle/>
          <a:p>
            <a:pPr marL="0" marR="0" lvl="0" indent="0" algn="ctr" defTabSz="685818" rtl="0" eaLnBrk="1" fontAlgn="auto" latinLnBrk="0" hangingPunct="1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rgbClr val="F5F5F5"/>
              </a:buClr>
              <a:buSzTx/>
              <a:buFontTx/>
              <a:buNone/>
              <a:tabLst/>
              <a:defRPr/>
            </a:pPr>
            <a:r>
              <a:rPr kumimoji="0" lang="en-US" sz="1401" b="1" i="0" u="none" strike="noStrike" kern="1200" cap="none" spc="0" normalizeH="0" baseline="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Restricted Access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D2C1DAE9-E530-4063-AF2B-969F963962FA}"/>
              </a:ext>
            </a:extLst>
          </p:cNvPr>
          <p:cNvSpPr>
            <a:spLocks noGrp="1"/>
          </p:cNvSpPr>
          <p:nvPr>
            <p:ph type="body" sz="quarter" idx="15" hasCustomPrompt="1"/>
            <p:custDataLst>
              <p:tags r:id="rId3"/>
            </p:custDataLst>
          </p:nvPr>
        </p:nvSpPr>
        <p:spPr>
          <a:xfrm>
            <a:off x="381001" y="4760371"/>
            <a:ext cx="3967917" cy="193899"/>
          </a:xfrm>
          <a:noFill/>
          <a:ln w="6350" cap="flat">
            <a:noFill/>
          </a:ln>
        </p:spPr>
        <p:txBody>
          <a:bodyPr vert="horz" wrap="square" lIns="0" tIns="0" rIns="0" bIns="0" rtlCol="0">
            <a:spAutoFit/>
          </a:bodyPr>
          <a:lstStyle>
            <a:lvl1pPr marL="180000" indent="-180000">
              <a:buNone/>
              <a:defRPr lang="en-US" sz="1400" baseline="0" smtClean="0">
                <a:solidFill>
                  <a:schemeClr val="accent4"/>
                </a:solidFill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r>
              <a:rPr lang="en-US"/>
              <a:t>Date here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D2BD6C6A-37C1-4785-B5E0-B6AF2F7751D4}"/>
              </a:ext>
            </a:extLst>
          </p:cNvPr>
          <p:cNvSpPr>
            <a:spLocks noGrp="1"/>
          </p:cNvSpPr>
          <p:nvPr>
            <p:ph type="body" sz="quarter" idx="12" hasCustomPrompt="1"/>
            <p:custDataLst>
              <p:tags r:id="rId4"/>
            </p:custDataLst>
          </p:nvPr>
        </p:nvSpPr>
        <p:spPr>
          <a:xfrm>
            <a:off x="381001" y="4545013"/>
            <a:ext cx="3966838" cy="193899"/>
          </a:xfrm>
          <a:noFill/>
          <a:ln w="6350" cap="flat">
            <a:noFill/>
          </a:ln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1400" baseline="0">
                <a:solidFill>
                  <a:schemeClr val="accent4"/>
                </a:solidFill>
              </a:defRPr>
            </a:lvl1pPr>
          </a:lstStyle>
          <a:p>
            <a:r>
              <a:rPr lang="en-US"/>
              <a:t>Report type here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597D2F0-453B-42AF-B934-A9E083C89226}"/>
              </a:ext>
            </a:extLst>
          </p:cNvPr>
          <p:cNvSpPr/>
          <p:nvPr userDrawn="1"/>
        </p:nvSpPr>
        <p:spPr>
          <a:xfrm>
            <a:off x="0" y="5877272"/>
            <a:ext cx="1091444" cy="9807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9" tIns="72009" rIns="72009" bIns="72009" rtlCol="0" anchor="t"/>
          <a:lstStyle/>
          <a:p>
            <a:pPr algn="l">
              <a:lnSpc>
                <a:spcPct val="90000"/>
              </a:lnSpc>
            </a:pPr>
            <a:endParaRPr lang="en-US" sz="1400" err="1">
              <a:solidFill>
                <a:schemeClr val="tx1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D086DF5-95A5-4018-AFDD-2D4DE9BF2532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00056" y="1383360"/>
            <a:ext cx="4715790" cy="4091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42789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 End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4296CD57-C0DB-43A8-8C5C-A5395498397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128615992"/>
              </p:ext>
            </p:extLst>
          </p:nvPr>
        </p:nvGraphicFramePr>
        <p:xfrm>
          <a:off x="1589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73" imgH="473" progId="TCLayout.ActiveDocument.1">
                  <p:embed/>
                </p:oleObj>
              </mc:Choice>
              <mc:Fallback>
                <p:oleObj name="think-cell Slide" r:id="rId4" imgW="473" imgH="473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4296CD57-C0DB-43A8-8C5C-A5395498397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EAA6B304-33F4-893B-1878-3C1273F7D62B}"/>
              </a:ext>
            </a:extLst>
          </p:cNvPr>
          <p:cNvSpPr/>
          <p:nvPr userDrawn="1"/>
        </p:nvSpPr>
        <p:spPr>
          <a:xfrm>
            <a:off x="0" y="3176"/>
            <a:ext cx="12191999" cy="68548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685818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5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E8ACE1FC-CF60-490B-908F-384F3BB01527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t" anchorCtr="0">
            <a:noAutofit/>
          </a:bodyPr>
          <a:lstStyle/>
          <a:p>
            <a:pPr marL="0" lvl="0" indent="0" algn="l">
              <a:lnSpc>
                <a:spcPct val="90000"/>
              </a:lnSpc>
            </a:pPr>
            <a:endParaRPr lang="en-GB" sz="2000" b="1" i="0" baseline="0" err="1">
              <a:solidFill>
                <a:schemeClr val="tx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5DD4C26-2D77-4E3E-A00F-E13EDEA8A973}"/>
              </a:ext>
            </a:extLst>
          </p:cNvPr>
          <p:cNvSpPr txBox="1"/>
          <p:nvPr userDrawn="1"/>
        </p:nvSpPr>
        <p:spPr>
          <a:xfrm>
            <a:off x="4727848" y="6273318"/>
            <a:ext cx="2700300" cy="194027"/>
          </a:xfrm>
          <a:prstGeom prst="rect">
            <a:avLst/>
          </a:prstGeom>
          <a:noFill/>
          <a:ln w="6350" cap="flat">
            <a:noFill/>
            <a:miter lim="800000"/>
          </a:ln>
        </p:spPr>
        <p:txBody>
          <a:bodyPr wrap="square" lIns="0" tIns="0" rIns="0" bIns="0" rtlCol="0" anchor="t" anchorCtr="0">
            <a:spAutoFit/>
          </a:bodyPr>
          <a:lstStyle/>
          <a:p>
            <a:pPr marL="0" marR="0" lvl="0" indent="0" algn="ctr" defTabSz="685818" rtl="0" eaLnBrk="1" fontAlgn="auto" latinLnBrk="0" hangingPunct="1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rgbClr val="F5F5F5"/>
              </a:buClr>
              <a:buSzTx/>
              <a:buFontTx/>
              <a:buNone/>
              <a:tabLst/>
              <a:defRPr/>
            </a:pPr>
            <a:r>
              <a:rPr kumimoji="0" lang="en-US" sz="1401" b="1" i="0" u="none" strike="noStrike" kern="1200" cap="none" spc="0" normalizeH="0" baseline="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Restricted Access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958E7A4-6B70-4B96-BDE2-8482924DC055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63752" y="1492369"/>
            <a:ext cx="4464496" cy="3873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05405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 End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4296CD57-C0DB-43A8-8C5C-A5395498397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128615992"/>
              </p:ext>
            </p:extLst>
          </p:nvPr>
        </p:nvGraphicFramePr>
        <p:xfrm>
          <a:off x="1589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73" imgH="473" progId="TCLayout.ActiveDocument.1">
                  <p:embed/>
                </p:oleObj>
              </mc:Choice>
              <mc:Fallback>
                <p:oleObj name="think-cell Slide" r:id="rId4" imgW="473" imgH="473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4296CD57-C0DB-43A8-8C5C-A5395498397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EAA6B304-33F4-893B-1878-3C1273F7D62B}"/>
              </a:ext>
            </a:extLst>
          </p:cNvPr>
          <p:cNvSpPr/>
          <p:nvPr userDrawn="1"/>
        </p:nvSpPr>
        <p:spPr>
          <a:xfrm>
            <a:off x="0" y="3176"/>
            <a:ext cx="12191999" cy="68548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685818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5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E8ACE1FC-CF60-490B-908F-384F3BB01527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t" anchorCtr="0">
            <a:noAutofit/>
          </a:bodyPr>
          <a:lstStyle/>
          <a:p>
            <a:pPr marL="0" lvl="0" indent="0" algn="l">
              <a:lnSpc>
                <a:spcPct val="90000"/>
              </a:lnSpc>
            </a:pPr>
            <a:endParaRPr lang="en-GB" sz="2000" b="1" i="0" baseline="0" err="1">
              <a:solidFill>
                <a:schemeClr val="tx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5DD4C26-2D77-4E3E-A00F-E13EDEA8A973}"/>
              </a:ext>
            </a:extLst>
          </p:cNvPr>
          <p:cNvSpPr txBox="1"/>
          <p:nvPr userDrawn="1"/>
        </p:nvSpPr>
        <p:spPr>
          <a:xfrm>
            <a:off x="4727848" y="6273318"/>
            <a:ext cx="2700300" cy="194027"/>
          </a:xfrm>
          <a:prstGeom prst="rect">
            <a:avLst/>
          </a:prstGeom>
          <a:noFill/>
          <a:ln w="6350" cap="flat">
            <a:noFill/>
            <a:miter lim="800000"/>
          </a:ln>
        </p:spPr>
        <p:txBody>
          <a:bodyPr wrap="square" lIns="0" tIns="0" rIns="0" bIns="0" rtlCol="0" anchor="t" anchorCtr="0">
            <a:spAutoFit/>
          </a:bodyPr>
          <a:lstStyle/>
          <a:p>
            <a:pPr marL="0" marR="0" lvl="0" indent="0" algn="ctr" defTabSz="685818" rtl="0" eaLnBrk="1" fontAlgn="auto" latinLnBrk="0" hangingPunct="1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rgbClr val="F5F5F5"/>
              </a:buClr>
              <a:buSzTx/>
              <a:buFontTx/>
              <a:buNone/>
              <a:tabLst/>
              <a:defRPr/>
            </a:pPr>
            <a:r>
              <a:rPr kumimoji="0" lang="en-US" sz="1401" b="1" i="0" u="none" strike="noStrike" kern="1200" cap="none" spc="0" normalizeH="0" baseline="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Restricted Access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958E7A4-6B70-4B96-BDE2-8482924DC055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63752" y="1492369"/>
            <a:ext cx="4464496" cy="3873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47469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 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B2821F2A-CECE-4222-9218-8B9B58EAAD2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23168754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73" imgH="476" progId="TCLayout.ActiveDocument.1">
                  <p:embed/>
                </p:oleObj>
              </mc:Choice>
              <mc:Fallback>
                <p:oleObj name="think-cell Slide" r:id="rId3" imgW="473" imgH="47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B2821F2A-CECE-4222-9218-8B9B58EAAD2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C11171A1-783E-47BF-ADBA-51248DF70A96}"/>
              </a:ext>
            </a:extLst>
          </p:cNvPr>
          <p:cNvSpPr txBox="1"/>
          <p:nvPr userDrawn="1"/>
        </p:nvSpPr>
        <p:spPr>
          <a:xfrm>
            <a:off x="111062" y="6595256"/>
            <a:ext cx="265176" cy="138499"/>
          </a:xfrm>
          <a:prstGeom prst="rect">
            <a:avLst/>
          </a:prstGeom>
          <a:noFill/>
          <a:ln w="6350">
            <a:noFill/>
            <a:miter lim="800000"/>
          </a:ln>
        </p:spPr>
        <p:txBody>
          <a:bodyPr wrap="none" lIns="0" tIns="0" rIns="0" bIns="0" rtlCol="0" anchor="b" anchorCtr="0">
            <a:noAutofit/>
          </a:bodyPr>
          <a:lstStyle/>
          <a:p>
            <a:pPr algn="r"/>
            <a:fld id="{6CE8C368-3382-4C28-AE75-DF7C05ACA19D}" type="slidenum">
              <a:rPr lang="en-US" sz="1200" b="1">
                <a:solidFill>
                  <a:schemeClr val="tx2">
                    <a:lumMod val="75000"/>
                  </a:schemeClr>
                </a:solidFill>
              </a:rPr>
              <a:pPr algn="r"/>
              <a:t>‹#›</a:t>
            </a:fld>
            <a:endParaRPr lang="en-US" sz="1200" b="1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8117A900-B032-4BED-9115-F1FFCFCECF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4"/>
            <a:ext cx="2286000" cy="2215991"/>
          </a:xfrm>
        </p:spPr>
        <p:txBody>
          <a:bodyPr vert="horz"/>
          <a:lstStyle>
            <a:lvl1pPr>
              <a:defRPr/>
            </a:lvl1pPr>
          </a:lstStyle>
          <a:p>
            <a:r>
              <a:rPr lang="en-US"/>
              <a:t>Key message. </a:t>
            </a:r>
            <a:br>
              <a:rPr lang="en-US"/>
            </a:br>
            <a:r>
              <a:rPr lang="en-US"/>
              <a:t>If the audience reads just this, it will be enough. Make every word count. Say it like you would in the room.</a:t>
            </a:r>
            <a:endParaRPr lang="en-GB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8DD2205-27B3-420E-A514-F9946F0E634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81000" y="3810000"/>
            <a:ext cx="2286000" cy="740664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Sub-title</a:t>
            </a:r>
          </a:p>
        </p:txBody>
      </p:sp>
      <p:sp>
        <p:nvSpPr>
          <p:cNvPr id="13" name="Text Placeholder 20">
            <a:extLst>
              <a:ext uri="{FF2B5EF4-FFF2-40B4-BE49-F238E27FC236}">
                <a16:creationId xmlns:a16="http://schemas.microsoft.com/office/drawing/2014/main" id="{98AC443E-CF7B-4EF7-B905-08C17706F1D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81000" y="4550664"/>
            <a:ext cx="2285999" cy="912345"/>
          </a:xfrm>
        </p:spPr>
        <p:txBody>
          <a:bodyPr anchor="b"/>
          <a:lstStyle>
            <a:lvl1pPr>
              <a:defRPr sz="800">
                <a:solidFill>
                  <a:schemeClr val="tx1"/>
                </a:solidFill>
              </a:defRPr>
            </a:lvl1pPr>
          </a:lstStyle>
          <a:p>
            <a:pPr marL="0" lvl="0" indent="0" algn="l" defTabSz="685818" rtl="0" eaLnBrk="1" latinLnBrk="0" hangingPunct="1">
              <a:lnSpc>
                <a:spcPct val="90000"/>
              </a:lnSpc>
              <a:spcBef>
                <a:spcPts val="450"/>
              </a:spcBef>
              <a:spcAft>
                <a:spcPts val="450"/>
              </a:spcAft>
              <a:buFont typeface="Arial" panose="020B0604020202020204" pitchFamily="34" charset="0"/>
              <a:buNone/>
            </a:pPr>
            <a:r>
              <a:rPr lang="en-US" sz="800" kern="1200" noProof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Source: TETP</a:t>
            </a:r>
          </a:p>
        </p:txBody>
      </p:sp>
    </p:spTree>
    <p:extLst>
      <p:ext uri="{BB962C8B-B14F-4D97-AF65-F5344CB8AC3E}">
        <p14:creationId xmlns:p14="http://schemas.microsoft.com/office/powerpoint/2010/main" val="342780885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 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B2821F2A-CECE-4222-9218-8B9B58EAAD2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75058712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73" imgH="476" progId="TCLayout.ActiveDocument.1">
                  <p:embed/>
                </p:oleObj>
              </mc:Choice>
              <mc:Fallback>
                <p:oleObj name="think-cell Slide" r:id="rId3" imgW="473" imgH="47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B2821F2A-CECE-4222-9218-8B9B58EAAD2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1872A842-92C6-13F5-CC0D-5DA773238757}"/>
              </a:ext>
            </a:extLst>
          </p:cNvPr>
          <p:cNvSpPr/>
          <p:nvPr userDrawn="1"/>
        </p:nvSpPr>
        <p:spPr>
          <a:xfrm>
            <a:off x="0" y="1524000"/>
            <a:ext cx="12191999" cy="5334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685818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5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75FCC0A-FB89-C294-231F-1EF976F2756B}"/>
              </a:ext>
            </a:extLst>
          </p:cNvPr>
          <p:cNvSpPr/>
          <p:nvPr userDrawn="1"/>
        </p:nvSpPr>
        <p:spPr>
          <a:xfrm>
            <a:off x="0" y="3176"/>
            <a:ext cx="12191999" cy="15208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685818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5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1171A1-783E-47BF-ADBA-51248DF70A96}"/>
              </a:ext>
            </a:extLst>
          </p:cNvPr>
          <p:cNvSpPr txBox="1"/>
          <p:nvPr userDrawn="1"/>
        </p:nvSpPr>
        <p:spPr>
          <a:xfrm>
            <a:off x="111062" y="6595256"/>
            <a:ext cx="265176" cy="138499"/>
          </a:xfrm>
          <a:prstGeom prst="rect">
            <a:avLst/>
          </a:prstGeom>
          <a:noFill/>
          <a:ln w="6350">
            <a:noFill/>
            <a:miter lim="800000"/>
          </a:ln>
        </p:spPr>
        <p:txBody>
          <a:bodyPr wrap="none" lIns="0" tIns="0" rIns="0" bIns="0" rtlCol="0" anchor="b" anchorCtr="0">
            <a:noAutofit/>
          </a:bodyPr>
          <a:lstStyle/>
          <a:p>
            <a:pPr algn="r"/>
            <a:fld id="{6CE8C368-3382-4C28-AE75-DF7C05ACA19D}" type="slidenum">
              <a:rPr lang="en-US" sz="1200" b="1">
                <a:solidFill>
                  <a:schemeClr val="tx2">
                    <a:lumMod val="75000"/>
                  </a:schemeClr>
                </a:solidFill>
              </a:rPr>
              <a:pPr algn="r"/>
              <a:t>‹#›</a:t>
            </a:fld>
            <a:endParaRPr lang="en-US" sz="1200" b="1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8117A900-B032-4BED-9115-F1FFCFCECF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5"/>
            <a:ext cx="8001000" cy="563719"/>
          </a:xfrm>
        </p:spPr>
        <p:txBody>
          <a:bodyPr vert="horz"/>
          <a:lstStyle>
            <a:lvl1pPr>
              <a:defRPr/>
            </a:lvl1pPr>
          </a:lstStyle>
          <a:p>
            <a:r>
              <a:rPr lang="en-US"/>
              <a:t>Key message. If the audience reads just this, it will be enough. Make every word count. Say it like you would in the room.</a:t>
            </a:r>
            <a:endParaRPr lang="en-GB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8DD2205-27B3-420E-A514-F9946F0E634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81000" y="1909064"/>
            <a:ext cx="3429000" cy="740664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Sub-title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3E8FC4A-EB8F-1C10-2251-44481543522C}"/>
              </a:ext>
            </a:extLst>
          </p:cNvPr>
          <p:cNvSpPr/>
          <p:nvPr userDrawn="1"/>
        </p:nvSpPr>
        <p:spPr>
          <a:xfrm>
            <a:off x="384175" y="6096000"/>
            <a:ext cx="1901825" cy="38100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pPr marL="0" lvl="0" indent="0" algn="l" defTabSz="685818" rtl="0" eaLnBrk="1" latinLnBrk="0" hangingPunct="1">
              <a:lnSpc>
                <a:spcPct val="90000"/>
              </a:lnSpc>
              <a:spcBef>
                <a:spcPts val="450"/>
              </a:spcBef>
              <a:spcAft>
                <a:spcPts val="450"/>
              </a:spcAft>
              <a:buFont typeface="Arial" panose="020B0604020202020204" pitchFamily="34" charset="0"/>
              <a:buNone/>
            </a:pPr>
            <a:r>
              <a:rPr lang="en-US" sz="800" kern="1200" noProof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Source: ZMU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DAB0097-D77E-D8B0-97F7-F9A33C50459B}"/>
              </a:ext>
            </a:extLst>
          </p:cNvPr>
          <p:cNvSpPr txBox="1"/>
          <p:nvPr userDrawn="1"/>
        </p:nvSpPr>
        <p:spPr>
          <a:xfrm>
            <a:off x="9120336" y="6408999"/>
            <a:ext cx="2700300" cy="152349"/>
          </a:xfrm>
          <a:prstGeom prst="rect">
            <a:avLst/>
          </a:prstGeom>
          <a:noFill/>
          <a:ln w="6350" cap="flat">
            <a:noFill/>
            <a:miter lim="800000"/>
          </a:ln>
        </p:spPr>
        <p:txBody>
          <a:bodyPr wrap="square" lIns="0" tIns="0" rIns="0" bIns="0" rtlCol="0" anchor="t" anchorCtr="0">
            <a:spAutoFit/>
          </a:bodyPr>
          <a:lstStyle/>
          <a:p>
            <a:pPr marL="0" marR="0" lvl="0" indent="0" algn="r" defTabSz="685818" rtl="0" eaLnBrk="1" fontAlgn="auto" latinLnBrk="0" hangingPunct="1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rgbClr val="F5F5F5"/>
              </a:buClr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Restricted Access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22C8E9D-59A7-99C9-C17E-893CEBD6BA9F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525000" y="391355"/>
            <a:ext cx="2286000" cy="543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34018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 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56177A8C-B67C-4D2A-A26D-8697D705277F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96337466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73" imgH="473" progId="TCLayout.ActiveDocument.1">
                  <p:embed/>
                </p:oleObj>
              </mc:Choice>
              <mc:Fallback>
                <p:oleObj name="think-cell Slide" r:id="rId3" imgW="473" imgH="473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56177A8C-B67C-4D2A-A26D-8697D705277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E09CDDE7-030D-4A48-89AA-8A4AC417069A}"/>
              </a:ext>
            </a:extLst>
          </p:cNvPr>
          <p:cNvSpPr/>
          <p:nvPr userDrawn="1"/>
        </p:nvSpPr>
        <p:spPr>
          <a:xfrm>
            <a:off x="3176" y="3176"/>
            <a:ext cx="12188824" cy="68548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685818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5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DDB561-83A4-4B10-BB6E-E4337C09874F}"/>
              </a:ext>
            </a:extLst>
          </p:cNvPr>
          <p:cNvSpPr txBox="1"/>
          <p:nvPr userDrawn="1"/>
        </p:nvSpPr>
        <p:spPr>
          <a:xfrm>
            <a:off x="9120336" y="6408999"/>
            <a:ext cx="2700300" cy="152349"/>
          </a:xfrm>
          <a:prstGeom prst="rect">
            <a:avLst/>
          </a:prstGeom>
          <a:noFill/>
          <a:ln w="6350" cap="flat">
            <a:noFill/>
            <a:miter lim="800000"/>
          </a:ln>
        </p:spPr>
        <p:txBody>
          <a:bodyPr wrap="square" lIns="0" tIns="0" rIns="0" bIns="0" rtlCol="0" anchor="t" anchorCtr="0">
            <a:spAutoFit/>
          </a:bodyPr>
          <a:lstStyle/>
          <a:p>
            <a:pPr marL="0" marR="0" lvl="0" indent="0" algn="r" defTabSz="685818" rtl="0" eaLnBrk="1" fontAlgn="auto" latinLnBrk="0" hangingPunct="1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rgbClr val="F5F5F5"/>
              </a:buClr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Restricted Access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FCAA8CDD-85D5-455D-B49F-664C5742604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76238" y="757709"/>
            <a:ext cx="11434763" cy="5335587"/>
          </a:xfrm>
        </p:spPr>
        <p:txBody>
          <a:bodyPr/>
          <a:lstStyle>
            <a:lvl1pPr marL="857272" marR="0" indent="-857272" algn="l" defTabSz="685818" rtl="0" eaLnBrk="1" fontAlgn="auto" latinLnBrk="0" hangingPunct="1">
              <a:lnSpc>
                <a:spcPct val="90000"/>
              </a:lnSpc>
              <a:spcBef>
                <a:spcPts val="674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 sz="3600" b="1">
                <a:solidFill>
                  <a:schemeClr val="bg2"/>
                </a:solidFill>
              </a:defRPr>
            </a:lvl1pPr>
            <a:lvl2pPr marL="716774" indent="-715583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tabLst/>
              <a:defRPr sz="4500" b="1">
                <a:solidFill>
                  <a:schemeClr val="tx2"/>
                </a:solidFill>
              </a:defRPr>
            </a:lvl2pPr>
            <a:lvl3pPr marL="716774" indent="-715583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tabLst/>
              <a:defRPr sz="4500" b="1">
                <a:solidFill>
                  <a:schemeClr val="tx2"/>
                </a:solidFill>
              </a:defRPr>
            </a:lvl3pPr>
            <a:lvl4pPr marL="716774" indent="-715583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tabLst/>
              <a:defRPr sz="4500" b="1">
                <a:solidFill>
                  <a:schemeClr val="tx2"/>
                </a:solidFill>
              </a:defRPr>
            </a:lvl4pPr>
            <a:lvl5pPr marL="716774" indent="-715583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tabLst/>
              <a:defRPr sz="45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GB"/>
              <a:t>Chapter heading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C6672E-B846-4B83-92D7-240878B7638E}"/>
              </a:ext>
            </a:extLst>
          </p:cNvPr>
          <p:cNvSpPr txBox="1"/>
          <p:nvPr userDrawn="1"/>
        </p:nvSpPr>
        <p:spPr>
          <a:xfrm>
            <a:off x="111062" y="6595256"/>
            <a:ext cx="265176" cy="138499"/>
          </a:xfrm>
          <a:prstGeom prst="rect">
            <a:avLst/>
          </a:prstGeom>
          <a:noFill/>
          <a:ln w="6350">
            <a:noFill/>
            <a:miter lim="800000"/>
          </a:ln>
        </p:spPr>
        <p:txBody>
          <a:bodyPr wrap="none" lIns="0" tIns="0" rIns="0" bIns="0" rtlCol="0" anchor="b" anchorCtr="0">
            <a:noAutofit/>
          </a:bodyPr>
          <a:lstStyle/>
          <a:p>
            <a:pPr algn="r"/>
            <a:fld id="{6CE8C368-3382-4C28-AE75-DF7C05ACA19D}" type="slidenum">
              <a:rPr lang="en-US" sz="1200" b="1">
                <a:solidFill>
                  <a:schemeClr val="tx1"/>
                </a:solidFill>
              </a:rPr>
              <a:pPr algn="r"/>
              <a:t>‹#›</a:t>
            </a:fld>
            <a:endParaRPr lang="en-US" sz="1200" b="1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21F5F44-82B7-FB02-9359-5A464924482C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525000" y="391355"/>
            <a:ext cx="2286000" cy="543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8173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 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2A699C7-7B2A-FE48-B204-2A35A8621D62}"/>
              </a:ext>
            </a:extLst>
          </p:cNvPr>
          <p:cNvSpPr/>
          <p:nvPr userDrawn="1"/>
        </p:nvSpPr>
        <p:spPr>
          <a:xfrm>
            <a:off x="3048000" y="-1587"/>
            <a:ext cx="304800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685818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5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B7CCCB-F6CD-F24D-9CF5-FE9F81B12F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1" y="381002"/>
            <a:ext cx="5334000" cy="830997"/>
          </a:xfrm>
        </p:spPr>
        <p:txBody>
          <a:bodyPr wrap="square" lIns="0" tIns="0" rIns="0" bIns="0" anchorCtr="0">
            <a:spAutoFit/>
          </a:bodyPr>
          <a:lstStyle>
            <a:lvl1pPr>
              <a:defRPr/>
            </a:lvl1pPr>
          </a:lstStyle>
          <a:p>
            <a:r>
              <a:rPr lang="en-GB"/>
              <a:t>Key message. If the audience reads just this, it will be enough. Make every word count. Say it like you would in the room.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5449A7-2C50-4655-A44B-2F7825DD5395}"/>
              </a:ext>
            </a:extLst>
          </p:cNvPr>
          <p:cNvSpPr txBox="1"/>
          <p:nvPr userDrawn="1"/>
        </p:nvSpPr>
        <p:spPr>
          <a:xfrm>
            <a:off x="111062" y="6595256"/>
            <a:ext cx="265176" cy="138499"/>
          </a:xfrm>
          <a:prstGeom prst="rect">
            <a:avLst/>
          </a:prstGeom>
          <a:noFill/>
          <a:ln w="6350">
            <a:noFill/>
            <a:miter lim="800000"/>
          </a:ln>
        </p:spPr>
        <p:txBody>
          <a:bodyPr wrap="none" lIns="0" tIns="0" rIns="0" bIns="0" rtlCol="0" anchor="b" anchorCtr="0">
            <a:noAutofit/>
          </a:bodyPr>
          <a:lstStyle/>
          <a:p>
            <a:pPr algn="r"/>
            <a:fld id="{6CE8C368-3382-4C28-AE75-DF7C05ACA19D}" type="slidenum">
              <a:rPr lang="en-US" sz="1200" b="1">
                <a:solidFill>
                  <a:schemeClr val="tx1"/>
                </a:solidFill>
              </a:rPr>
              <a:pPr algn="r"/>
              <a:t>‹#›</a:t>
            </a:fld>
            <a:endParaRPr lang="en-US" sz="1200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313111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9C41AF1E-F272-4933-A651-8FECCA59ED5D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30179701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73" imgH="476" progId="TCLayout.ActiveDocument.1">
                  <p:embed/>
                </p:oleObj>
              </mc:Choice>
              <mc:Fallback>
                <p:oleObj name="think-cell Slide" r:id="rId3" imgW="473" imgH="47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9C41AF1E-F272-4933-A651-8FECCA59ED5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54C3A91-5A88-6F49-B31C-7C3C6EB2A69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429001" y="381000"/>
            <a:ext cx="3810000" cy="374650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50" b="1">
                <a:solidFill>
                  <a:schemeClr val="bg2"/>
                </a:solidFill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None/>
              <a:defRPr sz="1050" b="1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indent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indent="0">
              <a:spcBef>
                <a:spcPts val="0"/>
              </a:spcBef>
              <a:spcAft>
                <a:spcPts val="0"/>
              </a:spcAft>
              <a:buNone/>
              <a:defRPr/>
            </a:lvl5pPr>
          </a:lstStyle>
          <a:p>
            <a:pPr lvl="0"/>
            <a:r>
              <a:rPr lang="en-GB"/>
              <a:t>Heading: Make your point.</a:t>
            </a:r>
          </a:p>
          <a:p>
            <a:pPr lvl="1"/>
            <a:r>
              <a:rPr lang="en-GB"/>
              <a:t>Sub-heading: Add supporting detail.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5A75C044-EF0B-6A4F-907C-515927B913F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620000" y="381000"/>
            <a:ext cx="4191001" cy="374650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50" b="1">
                <a:solidFill>
                  <a:schemeClr val="bg2"/>
                </a:solidFill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None/>
              <a:defRPr sz="1050" b="1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indent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indent="0">
              <a:spcBef>
                <a:spcPts val="0"/>
              </a:spcBef>
              <a:spcAft>
                <a:spcPts val="0"/>
              </a:spcAft>
              <a:buNone/>
              <a:defRPr/>
            </a:lvl5pPr>
          </a:lstStyle>
          <a:p>
            <a:pPr lvl="0"/>
            <a:r>
              <a:rPr lang="en-GB"/>
              <a:t>Heading: Make your point.</a:t>
            </a:r>
          </a:p>
          <a:p>
            <a:pPr lvl="1"/>
            <a:r>
              <a:rPr lang="en-GB"/>
              <a:t>Sub-heading: Add supporting detail.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25C4D7CF-6868-C642-B298-65F96507D5DD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3429001" y="1143004"/>
            <a:ext cx="3810000" cy="4949825"/>
          </a:xfrm>
        </p:spPr>
        <p:txBody>
          <a:bodyPr tIns="0"/>
          <a:lstStyle>
            <a:lvl1pPr marL="0" marR="0" indent="0" algn="l" defTabSz="685818" rtl="0" eaLnBrk="1" fontAlgn="auto" latinLnBrk="0" hangingPunct="1">
              <a:lnSpc>
                <a:spcPct val="90000"/>
              </a:lnSpc>
              <a:spcBef>
                <a:spcPts val="450"/>
              </a:spcBef>
              <a:spcAft>
                <a:spcPts val="450"/>
              </a:spcAft>
              <a:buClrTx/>
              <a:buSzTx/>
              <a:buFont typeface="Arial" panose="020B0604020202020204" pitchFamily="34" charset="0"/>
              <a:buNone/>
              <a:tabLst/>
              <a:defRPr sz="1050"/>
            </a:lvl1pPr>
            <a:lvl2pPr>
              <a:defRPr sz="1050"/>
            </a:lvl2pPr>
            <a:lvl3pPr>
              <a:defRPr sz="1050"/>
            </a:lvl3pPr>
            <a:lvl4pPr>
              <a:defRPr sz="1050"/>
            </a:lvl4pPr>
            <a:lvl5pPr>
              <a:defRPr sz="1050"/>
            </a:lvl5pPr>
          </a:lstStyle>
          <a:p>
            <a:pPr marL="0" marR="0" lvl="0" indent="0" algn="l" defTabSz="685818" rtl="0" eaLnBrk="1" fontAlgn="auto" latinLnBrk="0" hangingPunct="1">
              <a:lnSpc>
                <a:spcPct val="90000"/>
              </a:lnSpc>
              <a:spcBef>
                <a:spcPts val="450"/>
              </a:spcBef>
              <a:spcAft>
                <a:spcPts val="45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/>
              <a:t>This is where you make your case with relevant evidence and information. Keep sentences concise. Avoid jargon and repetition.</a:t>
            </a:r>
            <a:endParaRPr lang="en-GB"/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2878B453-1C2F-7042-9F43-39BF515D313E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7620000" y="1143004"/>
            <a:ext cx="4191001" cy="4949825"/>
          </a:xfrm>
        </p:spPr>
        <p:txBody>
          <a:bodyPr tIns="0"/>
          <a:lstStyle>
            <a:lvl1pPr>
              <a:defRPr sz="1050"/>
            </a:lvl1pPr>
            <a:lvl2pPr>
              <a:defRPr sz="1050"/>
            </a:lvl2pPr>
            <a:lvl3pPr>
              <a:defRPr sz="105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 noProof="0"/>
              <a:t>This is where you make your case with relevant evidence and information. Keep sentences concise. Avoid jargon and repetition.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8721E0-3B2F-4A97-96C0-D4F6172B5F96}"/>
              </a:ext>
            </a:extLst>
          </p:cNvPr>
          <p:cNvSpPr txBox="1"/>
          <p:nvPr userDrawn="1"/>
        </p:nvSpPr>
        <p:spPr>
          <a:xfrm>
            <a:off x="111062" y="6595256"/>
            <a:ext cx="265176" cy="138499"/>
          </a:xfrm>
          <a:prstGeom prst="rect">
            <a:avLst/>
          </a:prstGeom>
          <a:noFill/>
          <a:ln w="6350">
            <a:noFill/>
            <a:miter lim="800000"/>
          </a:ln>
        </p:spPr>
        <p:txBody>
          <a:bodyPr wrap="none" lIns="0" tIns="0" rIns="0" bIns="0" rtlCol="0" anchor="b" anchorCtr="0">
            <a:noAutofit/>
          </a:bodyPr>
          <a:lstStyle/>
          <a:p>
            <a:pPr algn="r"/>
            <a:fld id="{6CE8C368-3382-4C28-AE75-DF7C05ACA19D}" type="slidenum">
              <a:rPr lang="en-US" sz="1200" b="1">
                <a:solidFill>
                  <a:schemeClr val="tx1"/>
                </a:solidFill>
              </a:rPr>
              <a:pPr algn="r"/>
              <a:t>‹#›</a:t>
            </a:fld>
            <a:endParaRPr lang="en-US" sz="1200" b="1">
              <a:solidFill>
                <a:schemeClr val="tx1"/>
              </a:solidFill>
            </a:endParaRPr>
          </a:p>
        </p:txBody>
      </p:sp>
      <p:sp>
        <p:nvSpPr>
          <p:cNvPr id="13" name="Title 3">
            <a:extLst>
              <a:ext uri="{FF2B5EF4-FFF2-40B4-BE49-F238E27FC236}">
                <a16:creationId xmlns:a16="http://schemas.microsoft.com/office/drawing/2014/main" id="{88E601CA-3A9D-4C57-866D-719817902E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4"/>
            <a:ext cx="2286000" cy="2215991"/>
          </a:xfrm>
        </p:spPr>
        <p:txBody>
          <a:bodyPr vert="horz"/>
          <a:lstStyle>
            <a:lvl1pPr>
              <a:defRPr/>
            </a:lvl1pPr>
          </a:lstStyle>
          <a:p>
            <a:r>
              <a:rPr lang="en-US"/>
              <a:t>Key message. </a:t>
            </a:r>
            <a:br>
              <a:rPr lang="en-US"/>
            </a:br>
            <a:r>
              <a:rPr lang="en-US"/>
              <a:t>If the audience reads just this, it will be enough. Make every word count. Say it like you would in the room.</a:t>
            </a:r>
            <a:endParaRPr lang="en-GB"/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68817C9F-B2AA-46D5-8766-8D5E783B6D8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81000" y="3810000"/>
            <a:ext cx="2286000" cy="740664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Sub-title</a:t>
            </a:r>
          </a:p>
        </p:txBody>
      </p:sp>
      <p:sp>
        <p:nvSpPr>
          <p:cNvPr id="15" name="Text Placeholder 20">
            <a:extLst>
              <a:ext uri="{FF2B5EF4-FFF2-40B4-BE49-F238E27FC236}">
                <a16:creationId xmlns:a16="http://schemas.microsoft.com/office/drawing/2014/main" id="{4A71F9C8-0685-4CE5-8B8B-3148C834A07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81000" y="4550664"/>
            <a:ext cx="2285999" cy="912345"/>
          </a:xfrm>
        </p:spPr>
        <p:txBody>
          <a:bodyPr anchor="b"/>
          <a:lstStyle>
            <a:lvl1pPr>
              <a:defRPr sz="800"/>
            </a:lvl1pPr>
          </a:lstStyle>
          <a:p>
            <a:pPr marL="0" lvl="0" indent="0" algn="l" defTabSz="685818" rtl="0" eaLnBrk="1" latinLnBrk="0" hangingPunct="1">
              <a:lnSpc>
                <a:spcPct val="90000"/>
              </a:lnSpc>
              <a:spcBef>
                <a:spcPts val="450"/>
              </a:spcBef>
              <a:spcAft>
                <a:spcPts val="450"/>
              </a:spcAft>
              <a:buFont typeface="Arial" panose="020B0604020202020204" pitchFamily="34" charset="0"/>
              <a:buNone/>
            </a:pPr>
            <a:r>
              <a:rPr lang="en-US" sz="800" kern="1200" noProof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Source: TETP</a:t>
            </a:r>
          </a:p>
        </p:txBody>
      </p:sp>
    </p:spTree>
    <p:extLst>
      <p:ext uri="{BB962C8B-B14F-4D97-AF65-F5344CB8AC3E}">
        <p14:creationId xmlns:p14="http://schemas.microsoft.com/office/powerpoint/2010/main" val="211842572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 Bi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7F5CAB5-F976-4C40-89AE-9A89E9C4AC4F}"/>
              </a:ext>
            </a:extLst>
          </p:cNvPr>
          <p:cNvSpPr/>
          <p:nvPr userDrawn="1"/>
        </p:nvSpPr>
        <p:spPr>
          <a:xfrm>
            <a:off x="3048003" y="0"/>
            <a:ext cx="3047999" cy="6858000"/>
          </a:xfrm>
          <a:prstGeom prst="rect">
            <a:avLst/>
          </a:prstGeom>
          <a:solidFill>
            <a:srgbClr val="F0E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4000" tIns="54000" rIns="54000" bIns="54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6858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825" b="0" i="0" u="none" strike="noStrike" kern="1200" cap="none" spc="0" normalizeH="0" baseline="0" noProof="0" err="1">
              <a:ln>
                <a:noFill/>
              </a:ln>
              <a:solidFill>
                <a:srgbClr val="1E1E1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3B78D11-144A-4B42-AA51-7E5FE4BFDAC3}"/>
              </a:ext>
            </a:extLst>
          </p:cNvPr>
          <p:cNvSpPr/>
          <p:nvPr userDrawn="1"/>
        </p:nvSpPr>
        <p:spPr>
          <a:xfrm>
            <a:off x="6096000" y="0"/>
            <a:ext cx="3048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4000" tIns="54000" rIns="54000" bIns="54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6858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825" b="0" i="0" u="none" strike="noStrike" kern="1200" cap="none" spc="0" normalizeH="0" baseline="0" noProof="0" err="1">
              <a:ln>
                <a:noFill/>
              </a:ln>
              <a:solidFill>
                <a:srgbClr val="1E1E1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4CF47EE3-F5CB-4E44-BC68-EC24C6779C1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048000" y="4"/>
            <a:ext cx="3048000" cy="2663825"/>
          </a:xfrm>
          <a:solidFill>
            <a:schemeClr val="bg1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21" name="Picture Placeholder 19">
            <a:extLst>
              <a:ext uri="{FF2B5EF4-FFF2-40B4-BE49-F238E27FC236}">
                <a16:creationId xmlns:a16="http://schemas.microsoft.com/office/drawing/2014/main" id="{796EB4AD-659A-9A47-B141-976732FEBC0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96000" y="4"/>
            <a:ext cx="3048000" cy="2663825"/>
          </a:xfrm>
          <a:solidFill>
            <a:srgbClr val="F0EFEF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22" name="Picture Placeholder 19">
            <a:extLst>
              <a:ext uri="{FF2B5EF4-FFF2-40B4-BE49-F238E27FC236}">
                <a16:creationId xmlns:a16="http://schemas.microsoft.com/office/drawing/2014/main" id="{8DFD1BD5-98E0-0947-9140-940DFF970135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9147359" y="4"/>
            <a:ext cx="3048000" cy="2663825"/>
          </a:xfrm>
          <a:solidFill>
            <a:schemeClr val="bg1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44CBE62D-52E2-4C4C-AF6E-96D1E570765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429003" y="3048000"/>
            <a:ext cx="2285999" cy="3048000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/>
              <a:defRPr b="1">
                <a:solidFill>
                  <a:schemeClr val="bg2"/>
                </a:solidFill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None/>
              <a:tabLst/>
              <a:defRPr>
                <a:solidFill>
                  <a:schemeClr val="bg2"/>
                </a:solidFill>
              </a:defRPr>
            </a:lvl2pPr>
            <a:lvl3pPr marL="0" indent="0">
              <a:spcBef>
                <a:spcPts val="900"/>
              </a:spcBef>
              <a:spcAft>
                <a:spcPts val="0"/>
              </a:spcAft>
              <a:buNone/>
              <a:tabLst/>
              <a:defRPr b="1"/>
            </a:lvl3pPr>
            <a:lvl4pPr marL="135004" indent="-135004">
              <a:spcBef>
                <a:spcPts val="0"/>
              </a:spcBef>
              <a:spcAft>
                <a:spcPts val="0"/>
              </a:spcAft>
              <a:buFont typeface="System Font Regular"/>
              <a:buChar char="–"/>
              <a:tabLst/>
              <a:defRPr/>
            </a:lvl4pPr>
            <a:lvl5pPr marL="270007" indent="-135004">
              <a:spcBef>
                <a:spcPts val="0"/>
              </a:spcBef>
              <a:spcAft>
                <a:spcPts val="0"/>
              </a:spcAft>
              <a:buFont typeface="System Font Regular"/>
              <a:buChar char="–"/>
              <a:tabLst/>
              <a:defRPr/>
            </a:lvl5pPr>
          </a:lstStyle>
          <a:p>
            <a:pPr lvl="0"/>
            <a:r>
              <a:rPr lang="en-GB"/>
              <a:t>Name and Surname</a:t>
            </a:r>
          </a:p>
          <a:p>
            <a:pPr lvl="1"/>
            <a:r>
              <a:rPr lang="en-GB"/>
              <a:t>Job title and location second level</a:t>
            </a:r>
          </a:p>
          <a:p>
            <a:pPr lvl="2"/>
            <a:r>
              <a:rPr lang="en-GB"/>
              <a:t>Summary of experience third level</a:t>
            </a:r>
          </a:p>
          <a:p>
            <a:pPr lvl="3"/>
            <a:r>
              <a:rPr lang="en-GB"/>
              <a:t>Fourth level bullet</a:t>
            </a:r>
          </a:p>
          <a:p>
            <a:pPr lvl="4"/>
            <a:r>
              <a:rPr lang="en-GB"/>
              <a:t>Fifth level bullet</a:t>
            </a:r>
          </a:p>
        </p:txBody>
      </p:sp>
      <p:sp>
        <p:nvSpPr>
          <p:cNvPr id="27" name="Text Placeholder 23">
            <a:extLst>
              <a:ext uri="{FF2B5EF4-FFF2-40B4-BE49-F238E27FC236}">
                <a16:creationId xmlns:a16="http://schemas.microsoft.com/office/drawing/2014/main" id="{1C3C4FE2-D60A-3C44-A1A2-F63809BB1ED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77001" y="3048000"/>
            <a:ext cx="2286000" cy="3048000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/>
              <a:defRPr b="1">
                <a:solidFill>
                  <a:schemeClr val="bg2"/>
                </a:solidFill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None/>
              <a:tabLst/>
              <a:defRPr>
                <a:solidFill>
                  <a:schemeClr val="bg2"/>
                </a:solidFill>
              </a:defRPr>
            </a:lvl2pPr>
            <a:lvl3pPr marL="0" indent="0">
              <a:spcBef>
                <a:spcPts val="900"/>
              </a:spcBef>
              <a:spcAft>
                <a:spcPts val="0"/>
              </a:spcAft>
              <a:buNone/>
              <a:tabLst/>
              <a:defRPr b="1"/>
            </a:lvl3pPr>
            <a:lvl4pPr marL="135004" indent="-135004">
              <a:spcBef>
                <a:spcPts val="0"/>
              </a:spcBef>
              <a:spcAft>
                <a:spcPts val="0"/>
              </a:spcAft>
              <a:buFont typeface="System Font Regular"/>
              <a:buChar char="–"/>
              <a:tabLst/>
              <a:defRPr/>
            </a:lvl4pPr>
            <a:lvl5pPr marL="270007" indent="-135004">
              <a:spcBef>
                <a:spcPts val="0"/>
              </a:spcBef>
              <a:spcAft>
                <a:spcPts val="0"/>
              </a:spcAft>
              <a:buFont typeface="System Font Regular"/>
              <a:buChar char="–"/>
              <a:tabLst/>
              <a:defRPr/>
            </a:lvl5pPr>
          </a:lstStyle>
          <a:p>
            <a:pPr lvl="0"/>
            <a:r>
              <a:rPr lang="en-GB"/>
              <a:t>Name and Surname</a:t>
            </a:r>
          </a:p>
          <a:p>
            <a:pPr lvl="1"/>
            <a:r>
              <a:rPr lang="en-GB"/>
              <a:t>Job title and location second level</a:t>
            </a:r>
          </a:p>
          <a:p>
            <a:pPr lvl="2"/>
            <a:r>
              <a:rPr lang="en-GB"/>
              <a:t>Summary of experience third level</a:t>
            </a:r>
          </a:p>
          <a:p>
            <a:pPr lvl="3"/>
            <a:r>
              <a:rPr lang="en-GB"/>
              <a:t>Fourth level bullet</a:t>
            </a:r>
          </a:p>
          <a:p>
            <a:pPr lvl="4"/>
            <a:r>
              <a:rPr lang="en-GB"/>
              <a:t>Fifth level bullet</a:t>
            </a:r>
          </a:p>
        </p:txBody>
      </p:sp>
      <p:sp>
        <p:nvSpPr>
          <p:cNvPr id="28" name="Text Placeholder 23">
            <a:extLst>
              <a:ext uri="{FF2B5EF4-FFF2-40B4-BE49-F238E27FC236}">
                <a16:creationId xmlns:a16="http://schemas.microsoft.com/office/drawing/2014/main" id="{39E6F826-10D9-8247-8889-29223C7F84B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525001" y="3048000"/>
            <a:ext cx="2289360" cy="3048000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/>
              <a:defRPr b="1">
                <a:solidFill>
                  <a:schemeClr val="bg2"/>
                </a:solidFill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None/>
              <a:tabLst/>
              <a:defRPr>
                <a:solidFill>
                  <a:schemeClr val="bg2"/>
                </a:solidFill>
              </a:defRPr>
            </a:lvl2pPr>
            <a:lvl3pPr marL="0" indent="0">
              <a:spcBef>
                <a:spcPts val="900"/>
              </a:spcBef>
              <a:spcAft>
                <a:spcPts val="0"/>
              </a:spcAft>
              <a:buNone/>
              <a:tabLst/>
              <a:defRPr b="1"/>
            </a:lvl3pPr>
            <a:lvl4pPr marL="135004" indent="-135004">
              <a:spcBef>
                <a:spcPts val="0"/>
              </a:spcBef>
              <a:spcAft>
                <a:spcPts val="0"/>
              </a:spcAft>
              <a:buFont typeface="System Font Regular"/>
              <a:buChar char="–"/>
              <a:tabLst/>
              <a:defRPr/>
            </a:lvl4pPr>
            <a:lvl5pPr marL="270007" indent="-135004">
              <a:spcBef>
                <a:spcPts val="0"/>
              </a:spcBef>
              <a:spcAft>
                <a:spcPts val="0"/>
              </a:spcAft>
              <a:buFont typeface="System Font Regular"/>
              <a:buChar char="–"/>
              <a:tabLst/>
              <a:defRPr/>
            </a:lvl5pPr>
          </a:lstStyle>
          <a:p>
            <a:pPr lvl="0"/>
            <a:r>
              <a:rPr lang="en-GB"/>
              <a:t>Name and Surname</a:t>
            </a:r>
          </a:p>
          <a:p>
            <a:pPr lvl="1"/>
            <a:r>
              <a:rPr lang="en-GB"/>
              <a:t>Job title and location second level</a:t>
            </a:r>
          </a:p>
          <a:p>
            <a:pPr lvl="2"/>
            <a:r>
              <a:rPr lang="en-GB"/>
              <a:t>Summary of experience third level</a:t>
            </a:r>
          </a:p>
          <a:p>
            <a:pPr lvl="3"/>
            <a:r>
              <a:rPr lang="en-GB"/>
              <a:t>Fourth level bullet</a:t>
            </a:r>
          </a:p>
          <a:p>
            <a:pPr lvl="4"/>
            <a:r>
              <a:rPr lang="en-GB"/>
              <a:t>Fifth level bullet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9468541-A21A-46F7-AFC4-CBC98C325E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3" y="381004"/>
            <a:ext cx="2285999" cy="2215991"/>
          </a:xfrm>
        </p:spPr>
        <p:txBody>
          <a:bodyPr/>
          <a:lstStyle>
            <a:lvl1pPr>
              <a:defRPr/>
            </a:lvl1pPr>
          </a:lstStyle>
          <a:p>
            <a:r>
              <a:rPr lang="en-GB"/>
              <a:t>Key message. </a:t>
            </a:r>
            <a:br>
              <a:rPr lang="en-GB"/>
            </a:br>
            <a:r>
              <a:rPr lang="en-GB"/>
              <a:t>If the audience reads just this, it will be enough. Make every word count. Say it like you would in the room.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B4EB530-C9AB-47DA-9252-5C8BF600395E}"/>
              </a:ext>
            </a:extLst>
          </p:cNvPr>
          <p:cNvSpPr txBox="1"/>
          <p:nvPr userDrawn="1"/>
        </p:nvSpPr>
        <p:spPr>
          <a:xfrm>
            <a:off x="111062" y="6595256"/>
            <a:ext cx="265176" cy="138499"/>
          </a:xfrm>
          <a:prstGeom prst="rect">
            <a:avLst/>
          </a:prstGeom>
          <a:noFill/>
          <a:ln w="6350">
            <a:noFill/>
            <a:miter lim="800000"/>
          </a:ln>
        </p:spPr>
        <p:txBody>
          <a:bodyPr wrap="none" lIns="0" tIns="0" rIns="0" bIns="0" rtlCol="0" anchor="b" anchorCtr="0">
            <a:noAutofit/>
          </a:bodyPr>
          <a:lstStyle/>
          <a:p>
            <a:pPr algn="r"/>
            <a:fld id="{6CE8C368-3382-4C28-AE75-DF7C05ACA19D}" type="slidenum">
              <a:rPr lang="en-US" sz="1200" b="1">
                <a:solidFill>
                  <a:schemeClr val="tx1"/>
                </a:solidFill>
              </a:rPr>
              <a:pPr algn="r"/>
              <a:t>‹#›</a:t>
            </a:fld>
            <a:endParaRPr lang="en-US" sz="1200" b="1">
              <a:solidFill>
                <a:schemeClr val="tx1"/>
              </a:solidFill>
            </a:endParaRP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F5CA75AA-8950-49EF-A6BF-795438BB6BC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81000" y="3810000"/>
            <a:ext cx="2286000" cy="740664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Sub-title</a:t>
            </a:r>
          </a:p>
        </p:txBody>
      </p:sp>
      <p:sp>
        <p:nvSpPr>
          <p:cNvPr id="17" name="Text Placeholder 20">
            <a:extLst>
              <a:ext uri="{FF2B5EF4-FFF2-40B4-BE49-F238E27FC236}">
                <a16:creationId xmlns:a16="http://schemas.microsoft.com/office/drawing/2014/main" id="{1B040243-4497-4238-8BC4-E0ED6792B73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81000" y="4550664"/>
            <a:ext cx="2285999" cy="912345"/>
          </a:xfrm>
        </p:spPr>
        <p:txBody>
          <a:bodyPr anchor="b"/>
          <a:lstStyle>
            <a:lvl1pPr>
              <a:defRPr sz="800"/>
            </a:lvl1pPr>
          </a:lstStyle>
          <a:p>
            <a:pPr marL="0" lvl="0" indent="0" algn="l" defTabSz="685818" rtl="0" eaLnBrk="1" latinLnBrk="0" hangingPunct="1">
              <a:lnSpc>
                <a:spcPct val="90000"/>
              </a:lnSpc>
              <a:spcBef>
                <a:spcPts val="450"/>
              </a:spcBef>
              <a:spcAft>
                <a:spcPts val="450"/>
              </a:spcAft>
              <a:buFont typeface="Arial" panose="020B0604020202020204" pitchFamily="34" charset="0"/>
              <a:buNone/>
            </a:pPr>
            <a:r>
              <a:rPr lang="en-US" sz="800" kern="1200" noProof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Source: TETP</a:t>
            </a:r>
          </a:p>
        </p:txBody>
      </p:sp>
    </p:spTree>
    <p:extLst>
      <p:ext uri="{BB962C8B-B14F-4D97-AF65-F5344CB8AC3E}">
        <p14:creationId xmlns:p14="http://schemas.microsoft.com/office/powerpoint/2010/main" val="302414800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 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038AE126-4944-4AD5-BFEA-CBC1D7A34FE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07869907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73" imgH="476" progId="TCLayout.ActiveDocument.1">
                  <p:embed/>
                </p:oleObj>
              </mc:Choice>
              <mc:Fallback>
                <p:oleObj name="think-cell Slide" r:id="rId3" imgW="473" imgH="47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038AE126-4944-4AD5-BFEA-CBC1D7A34FE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tangle 13">
            <a:extLst>
              <a:ext uri="{FF2B5EF4-FFF2-40B4-BE49-F238E27FC236}">
                <a16:creationId xmlns:a16="http://schemas.microsoft.com/office/drawing/2014/main" id="{66F4BDBA-8A7A-4151-9891-CE2FF8030BCB}"/>
              </a:ext>
            </a:extLst>
          </p:cNvPr>
          <p:cNvSpPr/>
          <p:nvPr userDrawn="1"/>
        </p:nvSpPr>
        <p:spPr>
          <a:xfrm>
            <a:off x="3048000" y="0"/>
            <a:ext cx="4572000" cy="3429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t"/>
          <a:lstStyle/>
          <a:p>
            <a:pPr marL="0" marR="0" lvl="0" indent="0" algn="l" defTabSz="6858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1E1E1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8A6D9F4-AFFE-40C2-A711-D5F9F9523EA2}"/>
              </a:ext>
            </a:extLst>
          </p:cNvPr>
          <p:cNvSpPr/>
          <p:nvPr userDrawn="1"/>
        </p:nvSpPr>
        <p:spPr>
          <a:xfrm>
            <a:off x="3048000" y="3429000"/>
            <a:ext cx="4572000" cy="34290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t"/>
          <a:lstStyle/>
          <a:p>
            <a:pPr marL="0" marR="0" lvl="0" indent="0" algn="l" defTabSz="6858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1E1E1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9" name="Text Placeholder 9">
            <a:extLst>
              <a:ext uri="{FF2B5EF4-FFF2-40B4-BE49-F238E27FC236}">
                <a16:creationId xmlns:a16="http://schemas.microsoft.com/office/drawing/2014/main" id="{2F01B772-E707-4318-AFF4-D233B7291D0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428974" y="381004"/>
            <a:ext cx="3810000" cy="3574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None/>
              <a:defRPr sz="1350" b="1"/>
            </a:lvl2pPr>
            <a:lvl3pPr marL="0" indent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indent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indent="0">
              <a:spcBef>
                <a:spcPts val="0"/>
              </a:spcBef>
              <a:spcAft>
                <a:spcPts val="0"/>
              </a:spcAft>
              <a:buNone/>
              <a:defRPr/>
            </a:lvl5pPr>
          </a:lstStyle>
          <a:p>
            <a:pPr lvl="0"/>
            <a:r>
              <a:rPr lang="en-GB"/>
              <a:t>Situation</a:t>
            </a:r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9F9E8AE9-DD63-4653-988B-3750118E135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428974" y="3810003"/>
            <a:ext cx="3810000" cy="376971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None/>
              <a:defRPr sz="1350" b="1"/>
            </a:lvl2pPr>
            <a:lvl3pPr marL="0" indent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indent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indent="0">
              <a:spcBef>
                <a:spcPts val="0"/>
              </a:spcBef>
              <a:spcAft>
                <a:spcPts val="0"/>
              </a:spcAft>
              <a:buNone/>
              <a:defRPr/>
            </a:lvl5pPr>
          </a:lstStyle>
          <a:p>
            <a:pPr lvl="0"/>
            <a:r>
              <a:rPr lang="en-GB"/>
              <a:t>Approach</a:t>
            </a:r>
          </a:p>
        </p:txBody>
      </p:sp>
      <p:sp>
        <p:nvSpPr>
          <p:cNvPr id="26" name="Text Placeholder 9">
            <a:extLst>
              <a:ext uri="{FF2B5EF4-FFF2-40B4-BE49-F238E27FC236}">
                <a16:creationId xmlns:a16="http://schemas.microsoft.com/office/drawing/2014/main" id="{7F035056-C297-4E3D-A5DA-D8661195827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001002" y="3810003"/>
            <a:ext cx="3810001" cy="376971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1">
                <a:solidFill>
                  <a:schemeClr val="bg2">
                    <a:lumMod val="75000"/>
                  </a:schemeClr>
                </a:solidFill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None/>
              <a:defRPr sz="1350" b="1"/>
            </a:lvl2pPr>
            <a:lvl3pPr marL="0" indent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indent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indent="0">
              <a:spcBef>
                <a:spcPts val="0"/>
              </a:spcBef>
              <a:spcAft>
                <a:spcPts val="0"/>
              </a:spcAft>
              <a:buNone/>
              <a:defRPr/>
            </a:lvl5pPr>
          </a:lstStyle>
          <a:p>
            <a:pPr lvl="0"/>
            <a:r>
              <a:rPr lang="en-GB"/>
              <a:t>Impact</a:t>
            </a:r>
          </a:p>
        </p:txBody>
      </p:sp>
      <p:sp>
        <p:nvSpPr>
          <p:cNvPr id="27" name="Text Placeholder 31">
            <a:extLst>
              <a:ext uri="{FF2B5EF4-FFF2-40B4-BE49-F238E27FC236}">
                <a16:creationId xmlns:a16="http://schemas.microsoft.com/office/drawing/2014/main" id="{FCA46901-ED40-41AA-95AD-ADE9E86C443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28974" y="4187829"/>
            <a:ext cx="3810027" cy="983603"/>
          </a:xfrm>
        </p:spPr>
        <p:txBody>
          <a:bodyPr wrap="square" lIns="0" tIns="0" rIns="0" bIns="0" anchorCtr="0">
            <a:spAutoFit/>
          </a:bodyPr>
          <a:lstStyle>
            <a:lvl1pPr>
              <a:defRPr sz="1050"/>
            </a:lvl1pPr>
            <a:lvl2pPr>
              <a:defRPr sz="1050"/>
            </a:lvl2pPr>
            <a:lvl3pPr>
              <a:defRPr sz="105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33">
            <a:extLst>
              <a:ext uri="{FF2B5EF4-FFF2-40B4-BE49-F238E27FC236}">
                <a16:creationId xmlns:a16="http://schemas.microsoft.com/office/drawing/2014/main" id="{FFC8F3DC-2FB3-4CA7-9006-B6A3370B9E0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000946" y="4186242"/>
            <a:ext cx="3809266" cy="983603"/>
          </a:xfrm>
        </p:spPr>
        <p:txBody>
          <a:bodyPr wrap="square" lIns="0" tIns="0" rIns="0" bIns="0" anchorCtr="0">
            <a:spAutoFit/>
          </a:bodyPr>
          <a:lstStyle>
            <a:lvl1pPr>
              <a:defRPr sz="1050">
                <a:solidFill>
                  <a:schemeClr val="bg2">
                    <a:lumMod val="75000"/>
                  </a:schemeClr>
                </a:solidFill>
              </a:defRPr>
            </a:lvl1pPr>
            <a:lvl2pPr>
              <a:defRPr sz="1050">
                <a:solidFill>
                  <a:schemeClr val="bg2">
                    <a:lumMod val="75000"/>
                  </a:schemeClr>
                </a:solidFill>
              </a:defRPr>
            </a:lvl2pPr>
            <a:lvl3pPr>
              <a:defRPr sz="1050">
                <a:solidFill>
                  <a:schemeClr val="bg2">
                    <a:lumMod val="75000"/>
                  </a:schemeClr>
                </a:solidFill>
              </a:defRPr>
            </a:lvl3pPr>
            <a:lvl4pPr>
              <a:defRPr sz="1050">
                <a:solidFill>
                  <a:schemeClr val="bg2">
                    <a:lumMod val="75000"/>
                  </a:schemeClr>
                </a:solidFill>
              </a:defRPr>
            </a:lvl4pPr>
            <a:lvl5pPr>
              <a:defRPr sz="1050">
                <a:solidFill>
                  <a:schemeClr val="bg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9" name="Text Placeholder 36">
            <a:extLst>
              <a:ext uri="{FF2B5EF4-FFF2-40B4-BE49-F238E27FC236}">
                <a16:creationId xmlns:a16="http://schemas.microsoft.com/office/drawing/2014/main" id="{C88F3AC6-38BB-420F-928B-D3D9DAD55B7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428975" y="765179"/>
            <a:ext cx="3810001" cy="1018227"/>
          </a:xfrm>
        </p:spPr>
        <p:txBody>
          <a:bodyPr wrap="square" lIns="0" tIns="0" rIns="0" bIns="0" anchorCtr="0">
            <a:spAutoFit/>
          </a:bodyPr>
          <a:lstStyle>
            <a:lvl1pPr>
              <a:defRPr sz="1050"/>
            </a:lvl1pPr>
            <a:lvl2pPr>
              <a:defRPr sz="1050"/>
            </a:lvl2pPr>
            <a:lvl3pPr>
              <a:defRPr sz="105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0" name="Picture Placeholder 20">
            <a:extLst>
              <a:ext uri="{FF2B5EF4-FFF2-40B4-BE49-F238E27FC236}">
                <a16:creationId xmlns:a16="http://schemas.microsoft.com/office/drawing/2014/main" id="{B62EDA09-4F38-47EC-8087-3301CDABF20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7620000" y="-1"/>
            <a:ext cx="4572000" cy="3429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9A0B98-0DF4-4A76-8628-69172B20F235}"/>
              </a:ext>
            </a:extLst>
          </p:cNvPr>
          <p:cNvSpPr txBox="1"/>
          <p:nvPr userDrawn="1"/>
        </p:nvSpPr>
        <p:spPr>
          <a:xfrm>
            <a:off x="111062" y="6595256"/>
            <a:ext cx="265176" cy="138499"/>
          </a:xfrm>
          <a:prstGeom prst="rect">
            <a:avLst/>
          </a:prstGeom>
          <a:noFill/>
          <a:ln w="6350">
            <a:noFill/>
            <a:miter lim="800000"/>
          </a:ln>
        </p:spPr>
        <p:txBody>
          <a:bodyPr wrap="none" lIns="0" tIns="0" rIns="0" bIns="0" rtlCol="0" anchor="b" anchorCtr="0">
            <a:noAutofit/>
          </a:bodyPr>
          <a:lstStyle/>
          <a:p>
            <a:pPr algn="r"/>
            <a:fld id="{6CE8C368-3382-4C28-AE75-DF7C05ACA19D}" type="slidenum">
              <a:rPr lang="en-US" sz="1200" b="1">
                <a:solidFill>
                  <a:schemeClr val="tx1"/>
                </a:solidFill>
              </a:rPr>
              <a:pPr algn="r"/>
              <a:t>‹#›</a:t>
            </a:fld>
            <a:endParaRPr lang="en-US" sz="1200" b="1">
              <a:solidFill>
                <a:schemeClr val="tx1"/>
              </a:solidFill>
            </a:endParaRPr>
          </a:p>
        </p:txBody>
      </p:sp>
      <p:sp>
        <p:nvSpPr>
          <p:cNvPr id="18" name="Title 3">
            <a:extLst>
              <a:ext uri="{FF2B5EF4-FFF2-40B4-BE49-F238E27FC236}">
                <a16:creationId xmlns:a16="http://schemas.microsoft.com/office/drawing/2014/main" id="{88A8361C-619B-4127-B931-EDCEBE30D0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4"/>
            <a:ext cx="2286000" cy="2215991"/>
          </a:xfrm>
        </p:spPr>
        <p:txBody>
          <a:bodyPr vert="horz"/>
          <a:lstStyle>
            <a:lvl1pPr>
              <a:defRPr/>
            </a:lvl1pPr>
          </a:lstStyle>
          <a:p>
            <a:r>
              <a:rPr lang="en-US"/>
              <a:t>Key message. </a:t>
            </a:r>
            <a:br>
              <a:rPr lang="en-US"/>
            </a:br>
            <a:r>
              <a:rPr lang="en-US"/>
              <a:t>If the audience reads just this, it will be enough. Make every word count. Say it like you would in the room.</a:t>
            </a:r>
            <a:endParaRPr lang="en-GB"/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F5F3E10A-3E41-4E9B-AC85-29840E71E9D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81000" y="3810000"/>
            <a:ext cx="2286000" cy="740664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Sub-title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813EBA87-9A26-4209-9571-76B426FE2BD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81000" y="4550664"/>
            <a:ext cx="2285999" cy="912345"/>
          </a:xfrm>
        </p:spPr>
        <p:txBody>
          <a:bodyPr anchor="b"/>
          <a:lstStyle>
            <a:lvl1pPr>
              <a:defRPr sz="800"/>
            </a:lvl1pPr>
          </a:lstStyle>
          <a:p>
            <a:pPr marL="0" lvl="0" indent="0" algn="l" defTabSz="685818" rtl="0" eaLnBrk="1" latinLnBrk="0" hangingPunct="1">
              <a:lnSpc>
                <a:spcPct val="90000"/>
              </a:lnSpc>
              <a:spcBef>
                <a:spcPts val="450"/>
              </a:spcBef>
              <a:spcAft>
                <a:spcPts val="450"/>
              </a:spcAft>
              <a:buFont typeface="Arial" panose="020B0604020202020204" pitchFamily="34" charset="0"/>
              <a:buNone/>
            </a:pPr>
            <a:r>
              <a:rPr lang="en-US" sz="800" kern="1200" noProof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Source: TETP</a:t>
            </a:r>
          </a:p>
        </p:txBody>
      </p:sp>
    </p:spTree>
    <p:extLst>
      <p:ext uri="{BB962C8B-B14F-4D97-AF65-F5344CB8AC3E}">
        <p14:creationId xmlns:p14="http://schemas.microsoft.com/office/powerpoint/2010/main" val="303438999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N_Standard_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B2821F2A-CECE-4222-9218-8B9B58EAAD2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28955960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73" imgH="476" progId="TCLayout.ActiveDocument.1">
                  <p:embed/>
                </p:oleObj>
              </mc:Choice>
              <mc:Fallback>
                <p:oleObj name="think-cell Slide" r:id="rId3" imgW="473" imgH="47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B2821F2A-CECE-4222-9218-8B9B58EAAD2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itle 3">
            <a:extLst>
              <a:ext uri="{FF2B5EF4-FFF2-40B4-BE49-F238E27FC236}">
                <a16:creationId xmlns:a16="http://schemas.microsoft.com/office/drawing/2014/main" id="{8117A900-B032-4BED-9115-F1FFCFCECF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9709" y="389713"/>
            <a:ext cx="2277291" cy="2277287"/>
          </a:xfrm>
        </p:spPr>
        <p:txBody>
          <a:bodyPr vert="horz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Key message. </a:t>
            </a:r>
            <a:br>
              <a:rPr lang="en-US"/>
            </a:br>
            <a:r>
              <a:rPr lang="en-US"/>
              <a:t>If the audience reads just this, it will be enough. Make every word count. Say it like you would in the room.</a:t>
            </a:r>
            <a:endParaRPr lang="en-GB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8DD2205-27B3-420E-A514-F9946F0E634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89709" y="3818709"/>
            <a:ext cx="2277291" cy="740664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Sub-title</a:t>
            </a:r>
          </a:p>
        </p:txBody>
      </p:sp>
      <p:sp>
        <p:nvSpPr>
          <p:cNvPr id="13" name="Text Placeholder 20">
            <a:extLst>
              <a:ext uri="{FF2B5EF4-FFF2-40B4-BE49-F238E27FC236}">
                <a16:creationId xmlns:a16="http://schemas.microsoft.com/office/drawing/2014/main" id="{98AC443E-CF7B-4EF7-B905-08C17706F1D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89709" y="4576791"/>
            <a:ext cx="2277291" cy="912345"/>
          </a:xfrm>
        </p:spPr>
        <p:txBody>
          <a:bodyPr anchor="b"/>
          <a:lstStyle>
            <a:lvl1pPr>
              <a:defRPr sz="800"/>
            </a:lvl1pPr>
          </a:lstStyle>
          <a:p>
            <a:pPr lvl="0"/>
            <a:r>
              <a:rPr lang="en-US"/>
              <a:t>Source: TETP</a:t>
            </a:r>
          </a:p>
        </p:txBody>
      </p:sp>
    </p:spTree>
    <p:extLst>
      <p:ext uri="{BB962C8B-B14F-4D97-AF65-F5344CB8AC3E}">
        <p14:creationId xmlns:p14="http://schemas.microsoft.com/office/powerpoint/2010/main" val="192214481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_Horizontal_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Object 14" hidden="1">
            <a:extLst>
              <a:ext uri="{FF2B5EF4-FFF2-40B4-BE49-F238E27FC236}">
                <a16:creationId xmlns:a16="http://schemas.microsoft.com/office/drawing/2014/main" id="{26EB0273-2213-41E9-9608-9923C098D28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76568707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6" progId="TCLayout.ActiveDocument.1">
                  <p:embed/>
                </p:oleObj>
              </mc:Choice>
              <mc:Fallback>
                <p:oleObj name="think-cell Slide" r:id="rId3" imgW="395" imgH="396" progId="TCLayout.ActiveDocument.1">
                  <p:embed/>
                  <p:pic>
                    <p:nvPicPr>
                      <p:cNvPr id="15" name="Object 14" hidden="1">
                        <a:extLst>
                          <a:ext uri="{FF2B5EF4-FFF2-40B4-BE49-F238E27FC236}">
                            <a16:creationId xmlns:a16="http://schemas.microsoft.com/office/drawing/2014/main" id="{26EB0273-2213-41E9-9608-9923C098D28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Rectangle 17">
            <a:extLst>
              <a:ext uri="{FF2B5EF4-FFF2-40B4-BE49-F238E27FC236}">
                <a16:creationId xmlns:a16="http://schemas.microsoft.com/office/drawing/2014/main" id="{CB0DB22E-3512-4E7D-BFF2-2B6D8C2E75DA}"/>
              </a:ext>
            </a:extLst>
          </p:cNvPr>
          <p:cNvSpPr/>
          <p:nvPr userDrawn="1"/>
        </p:nvSpPr>
        <p:spPr>
          <a:xfrm>
            <a:off x="381000" y="5085184"/>
            <a:ext cx="3626768" cy="17728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9" tIns="72009" rIns="72009" bIns="72009" rtlCol="0" anchor="t"/>
          <a:lstStyle/>
          <a:p>
            <a:pPr algn="l">
              <a:lnSpc>
                <a:spcPct val="90000"/>
              </a:lnSpc>
            </a:pPr>
            <a:endParaRPr lang="en-US" sz="1400" err="1">
              <a:solidFill>
                <a:schemeClr val="tx1"/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8ABDD21-FDB5-4BC7-A352-997226C5AD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9709" y="389713"/>
            <a:ext cx="8754291" cy="553998"/>
          </a:xfrm>
        </p:spPr>
        <p:txBody>
          <a:bodyPr vert="horz" wrap="square" lIns="0" tIns="0" rIns="0" bIns="0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Key message. If the audience reads just this, it will be enough. Make every word count. Say it like you would in the room.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F458D9-158C-4B17-A32C-A238A1EBE3F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9709" y="1143001"/>
            <a:ext cx="11421050" cy="5325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2B08E56-B33F-4C9A-A715-9D9C1B3665E0}"/>
              </a:ext>
            </a:extLst>
          </p:cNvPr>
          <p:cNvSpPr txBox="1"/>
          <p:nvPr userDrawn="1"/>
        </p:nvSpPr>
        <p:spPr>
          <a:xfrm>
            <a:off x="10524492" y="6581406"/>
            <a:ext cx="1286508" cy="152349"/>
          </a:xfrm>
          <a:prstGeom prst="rect">
            <a:avLst/>
          </a:prstGeom>
          <a:noFill/>
          <a:ln w="6350" cap="flat">
            <a:noFill/>
            <a:miter lim="800000"/>
          </a:ln>
        </p:spPr>
        <p:txBody>
          <a:bodyPr wrap="square" lIns="0" tIns="0" rIns="0" bIns="0" rtlCol="0" anchor="t" anchorCtr="0">
            <a:spAutoFit/>
          </a:bodyPr>
          <a:lstStyle/>
          <a:p>
            <a:pPr marL="0" marR="0" lvl="0" indent="0" algn="r" defTabSz="685818" rtl="0" eaLnBrk="1" fontAlgn="auto" latinLnBrk="0" hangingPunct="1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rgbClr val="F5F5F5"/>
              </a:buClr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Restricted Access</a:t>
            </a:r>
          </a:p>
        </p:txBody>
      </p:sp>
      <p:sp>
        <p:nvSpPr>
          <p:cNvPr id="16" name="Text Placeholder 20">
            <a:extLst>
              <a:ext uri="{FF2B5EF4-FFF2-40B4-BE49-F238E27FC236}">
                <a16:creationId xmlns:a16="http://schemas.microsoft.com/office/drawing/2014/main" id="{B12F34E5-DC14-4D39-8A85-EBF61158EF9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89709" y="6496471"/>
            <a:ext cx="5321345" cy="237284"/>
          </a:xfrm>
        </p:spPr>
        <p:txBody>
          <a:bodyPr anchor="b"/>
          <a:lstStyle>
            <a:lvl1pPr>
              <a:defRPr sz="80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Source: TETP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FD7CEF3-9B3E-3C39-75F5-F1588F4978FF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525000" y="391355"/>
            <a:ext cx="2286000" cy="543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32333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_Standard_Content" preserve="1">
  <p:cSld name="EN_Standard_Content">
    <p:bg>
      <p:bgPr>
        <a:solidFill>
          <a:schemeClr val="accent1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21"/>
          <p:cNvSpPr txBox="1">
            <a:spLocks noGrp="1"/>
          </p:cNvSpPr>
          <p:nvPr>
            <p:ph type="title"/>
          </p:nvPr>
        </p:nvSpPr>
        <p:spPr>
          <a:xfrm>
            <a:off x="389709" y="389713"/>
            <a:ext cx="2277291" cy="2277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21"/>
          <p:cNvSpPr txBox="1">
            <a:spLocks noGrp="1"/>
          </p:cNvSpPr>
          <p:nvPr>
            <p:ph type="body" idx="1"/>
          </p:nvPr>
        </p:nvSpPr>
        <p:spPr>
          <a:xfrm>
            <a:off x="389709" y="3818709"/>
            <a:ext cx="2277291" cy="740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401"/>
              <a:buNone/>
              <a:defRPr b="1"/>
            </a:lvl1pPr>
            <a:lvl2pPr marL="914400" lvl="1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5pPr>
            <a:lvl6pPr marL="2743200" lvl="5" indent="-2286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marL="3200400" lvl="6" indent="-2286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marL="3657600" lvl="7" indent="-2286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marL="4114800" lvl="8" indent="-228600" algn="l">
              <a:lnSpc>
                <a:spcPct val="90000"/>
              </a:lnSpc>
              <a:spcBef>
                <a:spcPts val="450"/>
              </a:spcBef>
              <a:spcAft>
                <a:spcPts val="450"/>
              </a:spcAft>
              <a:buClr>
                <a:schemeClr val="dk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21"/>
          <p:cNvSpPr txBox="1">
            <a:spLocks noGrp="1"/>
          </p:cNvSpPr>
          <p:nvPr>
            <p:ph type="body" idx="2"/>
          </p:nvPr>
        </p:nvSpPr>
        <p:spPr>
          <a:xfrm>
            <a:off x="389709" y="4576791"/>
            <a:ext cx="2277291" cy="912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1pPr>
            <a:lvl2pPr marL="914400" lvl="1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5pPr>
            <a:lvl6pPr marL="2743200" lvl="5" indent="-2286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marL="3200400" lvl="6" indent="-2286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marL="3657600" lvl="7" indent="-2286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marL="4114800" lvl="8" indent="-228600" algn="l">
              <a:lnSpc>
                <a:spcPct val="90000"/>
              </a:lnSpc>
              <a:spcBef>
                <a:spcPts val="450"/>
              </a:spcBef>
              <a:spcAft>
                <a:spcPts val="450"/>
              </a:spcAft>
              <a:buClr>
                <a:schemeClr val="dk1"/>
              </a:buClr>
              <a:buSzPts val="1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905936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 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B2821F2A-CECE-4222-9218-8B9B58EAAD2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23168754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73" imgH="476" progId="TCLayout.ActiveDocument.1">
                  <p:embed/>
                </p:oleObj>
              </mc:Choice>
              <mc:Fallback>
                <p:oleObj name="think-cell Slide" r:id="rId3" imgW="473" imgH="47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B2821F2A-CECE-4222-9218-8B9B58EAAD2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C11171A1-783E-47BF-ADBA-51248DF70A96}"/>
              </a:ext>
            </a:extLst>
          </p:cNvPr>
          <p:cNvSpPr txBox="1"/>
          <p:nvPr userDrawn="1"/>
        </p:nvSpPr>
        <p:spPr>
          <a:xfrm>
            <a:off x="111062" y="6595256"/>
            <a:ext cx="265176" cy="138499"/>
          </a:xfrm>
          <a:prstGeom prst="rect">
            <a:avLst/>
          </a:prstGeom>
          <a:noFill/>
          <a:ln w="6350">
            <a:noFill/>
            <a:miter lim="800000"/>
          </a:ln>
        </p:spPr>
        <p:txBody>
          <a:bodyPr wrap="none" lIns="0" tIns="0" rIns="0" bIns="0" rtlCol="0" anchor="b" anchorCtr="0">
            <a:noAutofit/>
          </a:bodyPr>
          <a:lstStyle/>
          <a:p>
            <a:pPr algn="r"/>
            <a:fld id="{6CE8C368-3382-4C28-AE75-DF7C05ACA19D}" type="slidenum">
              <a:rPr lang="en-US" sz="1200" b="1">
                <a:solidFill>
                  <a:schemeClr val="tx2">
                    <a:lumMod val="75000"/>
                  </a:schemeClr>
                </a:solidFill>
              </a:rPr>
              <a:pPr algn="r"/>
              <a:t>‹#›</a:t>
            </a:fld>
            <a:endParaRPr lang="en-US" sz="1200" b="1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8117A900-B032-4BED-9115-F1FFCFCECF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4"/>
            <a:ext cx="2286000" cy="2215991"/>
          </a:xfrm>
        </p:spPr>
        <p:txBody>
          <a:bodyPr vert="horz"/>
          <a:lstStyle>
            <a:lvl1pPr>
              <a:defRPr/>
            </a:lvl1pPr>
          </a:lstStyle>
          <a:p>
            <a:r>
              <a:rPr lang="en-US"/>
              <a:t>Key message. </a:t>
            </a:r>
            <a:br>
              <a:rPr lang="en-US"/>
            </a:br>
            <a:r>
              <a:rPr lang="en-US"/>
              <a:t>If the audience reads just this, it will be enough. Make every word count. Say it like you would in the room.</a:t>
            </a:r>
            <a:endParaRPr lang="en-GB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8DD2205-27B3-420E-A514-F9946F0E634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81000" y="3810000"/>
            <a:ext cx="2286000" cy="740664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Sub-title</a:t>
            </a:r>
          </a:p>
        </p:txBody>
      </p:sp>
      <p:sp>
        <p:nvSpPr>
          <p:cNvPr id="13" name="Text Placeholder 20">
            <a:extLst>
              <a:ext uri="{FF2B5EF4-FFF2-40B4-BE49-F238E27FC236}">
                <a16:creationId xmlns:a16="http://schemas.microsoft.com/office/drawing/2014/main" id="{98AC443E-CF7B-4EF7-B905-08C17706F1D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81000" y="4550664"/>
            <a:ext cx="2285999" cy="912345"/>
          </a:xfrm>
        </p:spPr>
        <p:txBody>
          <a:bodyPr anchor="b"/>
          <a:lstStyle>
            <a:lvl1pPr>
              <a:defRPr sz="800">
                <a:solidFill>
                  <a:schemeClr val="tx1"/>
                </a:solidFill>
              </a:defRPr>
            </a:lvl1pPr>
          </a:lstStyle>
          <a:p>
            <a:pPr marL="0" lvl="0" indent="0" algn="l" defTabSz="685818" rtl="0" eaLnBrk="1" latinLnBrk="0" hangingPunct="1">
              <a:lnSpc>
                <a:spcPct val="90000"/>
              </a:lnSpc>
              <a:spcBef>
                <a:spcPts val="450"/>
              </a:spcBef>
              <a:spcAft>
                <a:spcPts val="450"/>
              </a:spcAft>
              <a:buFont typeface="Arial" panose="020B0604020202020204" pitchFamily="34" charset="0"/>
              <a:buNone/>
            </a:pPr>
            <a:r>
              <a:rPr lang="en-US" sz="800" kern="1200" noProof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Source: TETP</a:t>
            </a:r>
          </a:p>
        </p:txBody>
      </p:sp>
    </p:spTree>
    <p:extLst>
      <p:ext uri="{BB962C8B-B14F-4D97-AF65-F5344CB8AC3E}">
        <p14:creationId xmlns:p14="http://schemas.microsoft.com/office/powerpoint/2010/main" val="397229984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EN_Horizontal_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Object 14" hidden="1">
            <a:extLst>
              <a:ext uri="{FF2B5EF4-FFF2-40B4-BE49-F238E27FC236}">
                <a16:creationId xmlns:a16="http://schemas.microsoft.com/office/drawing/2014/main" id="{26EB0273-2213-41E9-9608-9923C098D28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90553609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6" progId="TCLayout.ActiveDocument.1">
                  <p:embed/>
                </p:oleObj>
              </mc:Choice>
              <mc:Fallback>
                <p:oleObj name="think-cell Slide" r:id="rId3" imgW="395" imgH="396" progId="TCLayout.ActiveDocument.1">
                  <p:embed/>
                  <p:pic>
                    <p:nvPicPr>
                      <p:cNvPr id="15" name="Object 14" hidden="1">
                        <a:extLst>
                          <a:ext uri="{FF2B5EF4-FFF2-40B4-BE49-F238E27FC236}">
                            <a16:creationId xmlns:a16="http://schemas.microsoft.com/office/drawing/2014/main" id="{26EB0273-2213-41E9-9608-9923C098D28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Rectangle 17">
            <a:extLst>
              <a:ext uri="{FF2B5EF4-FFF2-40B4-BE49-F238E27FC236}">
                <a16:creationId xmlns:a16="http://schemas.microsoft.com/office/drawing/2014/main" id="{CB0DB22E-3512-4E7D-BFF2-2B6D8C2E75DA}"/>
              </a:ext>
            </a:extLst>
          </p:cNvPr>
          <p:cNvSpPr/>
          <p:nvPr userDrawn="1"/>
        </p:nvSpPr>
        <p:spPr>
          <a:xfrm>
            <a:off x="381000" y="5085184"/>
            <a:ext cx="3626768" cy="17728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9" tIns="72009" rIns="72009" bIns="72009" rtlCol="0" anchor="t"/>
          <a:lstStyle/>
          <a:p>
            <a:pPr algn="l">
              <a:lnSpc>
                <a:spcPct val="90000"/>
              </a:lnSpc>
            </a:pPr>
            <a:endParaRPr lang="en-US" sz="1400" err="1">
              <a:solidFill>
                <a:schemeClr val="tx1"/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8ABDD21-FDB5-4BC7-A352-997226C5AD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32325" y="389713"/>
            <a:ext cx="8754291" cy="553998"/>
          </a:xfrm>
        </p:spPr>
        <p:txBody>
          <a:bodyPr vert="horz" wrap="square" lIns="0" tIns="0" rIns="0" bIns="0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Key message. If the audience reads just this, it will be enough. Make every word count. Say it like you would in the room.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F458D9-158C-4B17-A32C-A238A1EBE3F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9709" y="1143001"/>
            <a:ext cx="11421050" cy="5325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2B08E56-B33F-4C9A-A715-9D9C1B3665E0}"/>
              </a:ext>
            </a:extLst>
          </p:cNvPr>
          <p:cNvSpPr txBox="1"/>
          <p:nvPr userDrawn="1"/>
        </p:nvSpPr>
        <p:spPr>
          <a:xfrm>
            <a:off x="0" y="6586970"/>
            <a:ext cx="1286508" cy="152349"/>
          </a:xfrm>
          <a:prstGeom prst="rect">
            <a:avLst/>
          </a:prstGeom>
          <a:noFill/>
          <a:ln w="6350" cap="flat">
            <a:noFill/>
            <a:miter lim="800000"/>
          </a:ln>
        </p:spPr>
        <p:txBody>
          <a:bodyPr wrap="square" lIns="0" tIns="0" rIns="0" bIns="0" rtlCol="0" anchor="t" anchorCtr="0">
            <a:spAutoFit/>
          </a:bodyPr>
          <a:lstStyle/>
          <a:p>
            <a:pPr marL="0" marR="0" lvl="0" indent="0" algn="ctr" defTabSz="685818" rtl="0" eaLnBrk="1" fontAlgn="auto" latinLnBrk="0" hangingPunct="1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rgbClr val="F5F5F5"/>
              </a:buClr>
              <a:buSzTx/>
              <a:buFontTx/>
              <a:buNone/>
              <a:tabLst/>
              <a:defRPr/>
            </a:pPr>
            <a:r>
              <a:rPr kumimoji="0" lang="ar-SA" sz="11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محظور</a:t>
            </a:r>
            <a:endParaRPr kumimoji="0" lang="en-US" sz="1100" b="1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FD7CEF3-9B3E-3C39-75F5-F1588F4978FF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5384" y="374913"/>
            <a:ext cx="2286000" cy="543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5412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 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B2821F2A-CECE-4222-9218-8B9B58EAAD2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75058712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73" imgH="476" progId="TCLayout.ActiveDocument.1">
                  <p:embed/>
                </p:oleObj>
              </mc:Choice>
              <mc:Fallback>
                <p:oleObj name="think-cell Slide" r:id="rId3" imgW="473" imgH="47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B2821F2A-CECE-4222-9218-8B9B58EAAD2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1872A842-92C6-13F5-CC0D-5DA773238757}"/>
              </a:ext>
            </a:extLst>
          </p:cNvPr>
          <p:cNvSpPr/>
          <p:nvPr userDrawn="1"/>
        </p:nvSpPr>
        <p:spPr>
          <a:xfrm>
            <a:off x="0" y="1524000"/>
            <a:ext cx="12191999" cy="5334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685818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5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75FCC0A-FB89-C294-231F-1EF976F2756B}"/>
              </a:ext>
            </a:extLst>
          </p:cNvPr>
          <p:cNvSpPr/>
          <p:nvPr userDrawn="1"/>
        </p:nvSpPr>
        <p:spPr>
          <a:xfrm>
            <a:off x="0" y="3176"/>
            <a:ext cx="12191999" cy="15208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685818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5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1171A1-783E-47BF-ADBA-51248DF70A96}"/>
              </a:ext>
            </a:extLst>
          </p:cNvPr>
          <p:cNvSpPr txBox="1"/>
          <p:nvPr userDrawn="1"/>
        </p:nvSpPr>
        <p:spPr>
          <a:xfrm>
            <a:off x="111062" y="6595256"/>
            <a:ext cx="265176" cy="138499"/>
          </a:xfrm>
          <a:prstGeom prst="rect">
            <a:avLst/>
          </a:prstGeom>
          <a:noFill/>
          <a:ln w="6350">
            <a:noFill/>
            <a:miter lim="800000"/>
          </a:ln>
        </p:spPr>
        <p:txBody>
          <a:bodyPr wrap="none" lIns="0" tIns="0" rIns="0" bIns="0" rtlCol="0" anchor="b" anchorCtr="0">
            <a:noAutofit/>
          </a:bodyPr>
          <a:lstStyle/>
          <a:p>
            <a:pPr algn="r"/>
            <a:fld id="{6CE8C368-3382-4C28-AE75-DF7C05ACA19D}" type="slidenum">
              <a:rPr lang="en-US" sz="1200" b="1">
                <a:solidFill>
                  <a:schemeClr val="tx2">
                    <a:lumMod val="75000"/>
                  </a:schemeClr>
                </a:solidFill>
              </a:rPr>
              <a:pPr algn="r"/>
              <a:t>‹#›</a:t>
            </a:fld>
            <a:endParaRPr lang="en-US" sz="1200" b="1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8117A900-B032-4BED-9115-F1FFCFCECF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5"/>
            <a:ext cx="8001000" cy="563719"/>
          </a:xfrm>
        </p:spPr>
        <p:txBody>
          <a:bodyPr vert="horz"/>
          <a:lstStyle>
            <a:lvl1pPr>
              <a:defRPr/>
            </a:lvl1pPr>
          </a:lstStyle>
          <a:p>
            <a:r>
              <a:rPr lang="en-US"/>
              <a:t>Key message. If the audience reads just this, it will be enough. Make every word count. Say it like you would in the room.</a:t>
            </a:r>
            <a:endParaRPr lang="en-GB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8DD2205-27B3-420E-A514-F9946F0E634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81000" y="1909064"/>
            <a:ext cx="3429000" cy="740664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Sub-title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DAB0097-D77E-D8B0-97F7-F9A33C50459B}"/>
              </a:ext>
            </a:extLst>
          </p:cNvPr>
          <p:cNvSpPr txBox="1"/>
          <p:nvPr userDrawn="1"/>
        </p:nvSpPr>
        <p:spPr>
          <a:xfrm>
            <a:off x="9120336" y="1153011"/>
            <a:ext cx="2700300" cy="152349"/>
          </a:xfrm>
          <a:prstGeom prst="rect">
            <a:avLst/>
          </a:prstGeom>
          <a:noFill/>
          <a:ln w="6350" cap="flat">
            <a:noFill/>
            <a:miter lim="800000"/>
          </a:ln>
        </p:spPr>
        <p:txBody>
          <a:bodyPr wrap="square" lIns="0" tIns="0" rIns="0" bIns="0" rtlCol="0" anchor="t" anchorCtr="0">
            <a:spAutoFit/>
          </a:bodyPr>
          <a:lstStyle/>
          <a:p>
            <a:pPr marL="0" marR="0" lvl="0" indent="0" algn="r" defTabSz="685818" rtl="0" eaLnBrk="1" fontAlgn="auto" latinLnBrk="0" hangingPunct="1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rgbClr val="F5F5F5"/>
              </a:buClr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Restricted Access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22C8E9D-59A7-99C9-C17E-893CEBD6BA9F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525000" y="391355"/>
            <a:ext cx="2286000" cy="543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72216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 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56177A8C-B67C-4D2A-A26D-8697D705277F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96337466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73" imgH="473" progId="TCLayout.ActiveDocument.1">
                  <p:embed/>
                </p:oleObj>
              </mc:Choice>
              <mc:Fallback>
                <p:oleObj name="think-cell Slide" r:id="rId3" imgW="473" imgH="473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56177A8C-B67C-4D2A-A26D-8697D705277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E09CDDE7-030D-4A48-89AA-8A4AC417069A}"/>
              </a:ext>
            </a:extLst>
          </p:cNvPr>
          <p:cNvSpPr/>
          <p:nvPr userDrawn="1"/>
        </p:nvSpPr>
        <p:spPr>
          <a:xfrm>
            <a:off x="3176" y="3176"/>
            <a:ext cx="12188824" cy="68548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685818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5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DDB561-83A4-4B10-BB6E-E4337C09874F}"/>
              </a:ext>
            </a:extLst>
          </p:cNvPr>
          <p:cNvSpPr txBox="1"/>
          <p:nvPr userDrawn="1"/>
        </p:nvSpPr>
        <p:spPr>
          <a:xfrm>
            <a:off x="9120336" y="6408999"/>
            <a:ext cx="2700300" cy="152349"/>
          </a:xfrm>
          <a:prstGeom prst="rect">
            <a:avLst/>
          </a:prstGeom>
          <a:noFill/>
          <a:ln w="6350" cap="flat">
            <a:noFill/>
            <a:miter lim="800000"/>
          </a:ln>
        </p:spPr>
        <p:txBody>
          <a:bodyPr wrap="square" lIns="0" tIns="0" rIns="0" bIns="0" rtlCol="0" anchor="t" anchorCtr="0">
            <a:spAutoFit/>
          </a:bodyPr>
          <a:lstStyle/>
          <a:p>
            <a:pPr marL="0" marR="0" lvl="0" indent="0" algn="r" defTabSz="685818" rtl="0" eaLnBrk="1" fontAlgn="auto" latinLnBrk="0" hangingPunct="1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rgbClr val="F5F5F5"/>
              </a:buClr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Restricted Access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FCAA8CDD-85D5-455D-B49F-664C5742604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76238" y="757709"/>
            <a:ext cx="11434763" cy="5335587"/>
          </a:xfrm>
        </p:spPr>
        <p:txBody>
          <a:bodyPr/>
          <a:lstStyle>
            <a:lvl1pPr marL="857272" marR="0" indent="-857272" algn="l" defTabSz="685818" rtl="0" eaLnBrk="1" fontAlgn="auto" latinLnBrk="0" hangingPunct="1">
              <a:lnSpc>
                <a:spcPct val="90000"/>
              </a:lnSpc>
              <a:spcBef>
                <a:spcPts val="674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 sz="3600" b="1">
                <a:solidFill>
                  <a:schemeClr val="bg2"/>
                </a:solidFill>
              </a:defRPr>
            </a:lvl1pPr>
            <a:lvl2pPr marL="716774" indent="-715583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tabLst/>
              <a:defRPr sz="4500" b="1">
                <a:solidFill>
                  <a:schemeClr val="tx2"/>
                </a:solidFill>
              </a:defRPr>
            </a:lvl2pPr>
            <a:lvl3pPr marL="716774" indent="-715583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tabLst/>
              <a:defRPr sz="4500" b="1">
                <a:solidFill>
                  <a:schemeClr val="tx2"/>
                </a:solidFill>
              </a:defRPr>
            </a:lvl3pPr>
            <a:lvl4pPr marL="716774" indent="-715583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tabLst/>
              <a:defRPr sz="4500" b="1">
                <a:solidFill>
                  <a:schemeClr val="tx2"/>
                </a:solidFill>
              </a:defRPr>
            </a:lvl4pPr>
            <a:lvl5pPr marL="716774" indent="-715583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tabLst/>
              <a:defRPr sz="45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GB"/>
              <a:t>Chapter heading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C6672E-B846-4B83-92D7-240878B7638E}"/>
              </a:ext>
            </a:extLst>
          </p:cNvPr>
          <p:cNvSpPr txBox="1"/>
          <p:nvPr userDrawn="1"/>
        </p:nvSpPr>
        <p:spPr>
          <a:xfrm>
            <a:off x="111062" y="6595256"/>
            <a:ext cx="265176" cy="138499"/>
          </a:xfrm>
          <a:prstGeom prst="rect">
            <a:avLst/>
          </a:prstGeom>
          <a:noFill/>
          <a:ln w="6350">
            <a:noFill/>
            <a:miter lim="800000"/>
          </a:ln>
        </p:spPr>
        <p:txBody>
          <a:bodyPr wrap="none" lIns="0" tIns="0" rIns="0" bIns="0" rtlCol="0" anchor="b" anchorCtr="0">
            <a:noAutofit/>
          </a:bodyPr>
          <a:lstStyle/>
          <a:p>
            <a:pPr algn="r"/>
            <a:fld id="{6CE8C368-3382-4C28-AE75-DF7C05ACA19D}" type="slidenum">
              <a:rPr lang="en-US" sz="1200" b="1">
                <a:solidFill>
                  <a:schemeClr val="tx2"/>
                </a:solidFill>
              </a:rPr>
              <a:pPr algn="r"/>
              <a:t>‹#›</a:t>
            </a:fld>
            <a:endParaRPr lang="en-US" sz="1200" b="1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773311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 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2A699C7-7B2A-FE48-B204-2A35A8621D62}"/>
              </a:ext>
            </a:extLst>
          </p:cNvPr>
          <p:cNvSpPr/>
          <p:nvPr userDrawn="1"/>
        </p:nvSpPr>
        <p:spPr>
          <a:xfrm>
            <a:off x="3048000" y="-1587"/>
            <a:ext cx="304800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685818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5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B7CCCB-F6CD-F24D-9CF5-FE9F81B12F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1" y="381002"/>
            <a:ext cx="5334000" cy="830997"/>
          </a:xfrm>
        </p:spPr>
        <p:txBody>
          <a:bodyPr wrap="square" lIns="0" tIns="0" rIns="0" bIns="0" anchorCtr="0">
            <a:spAutoFit/>
          </a:bodyPr>
          <a:lstStyle>
            <a:lvl1pPr>
              <a:defRPr/>
            </a:lvl1pPr>
          </a:lstStyle>
          <a:p>
            <a:r>
              <a:rPr lang="en-GB"/>
              <a:t>Key message. If the audience reads just this, it will be enough. Make every word count. Say it like you would in the room.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5449A7-2C50-4655-A44B-2F7825DD5395}"/>
              </a:ext>
            </a:extLst>
          </p:cNvPr>
          <p:cNvSpPr txBox="1"/>
          <p:nvPr userDrawn="1"/>
        </p:nvSpPr>
        <p:spPr>
          <a:xfrm>
            <a:off x="111062" y="6595256"/>
            <a:ext cx="265176" cy="138499"/>
          </a:xfrm>
          <a:prstGeom prst="rect">
            <a:avLst/>
          </a:prstGeom>
          <a:noFill/>
          <a:ln w="6350">
            <a:noFill/>
            <a:miter lim="800000"/>
          </a:ln>
        </p:spPr>
        <p:txBody>
          <a:bodyPr wrap="none" lIns="0" tIns="0" rIns="0" bIns="0" rtlCol="0" anchor="b" anchorCtr="0">
            <a:noAutofit/>
          </a:bodyPr>
          <a:lstStyle/>
          <a:p>
            <a:pPr algn="r"/>
            <a:fld id="{6CE8C368-3382-4C28-AE75-DF7C05ACA19D}" type="slidenum">
              <a:rPr lang="en-US" sz="1200" b="1">
                <a:solidFill>
                  <a:schemeClr val="tx1"/>
                </a:solidFill>
              </a:rPr>
              <a:pPr algn="r"/>
              <a:t>‹#›</a:t>
            </a:fld>
            <a:endParaRPr lang="en-US" sz="1200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965593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9C41AF1E-F272-4933-A651-8FECCA59ED5D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30179701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73" imgH="476" progId="TCLayout.ActiveDocument.1">
                  <p:embed/>
                </p:oleObj>
              </mc:Choice>
              <mc:Fallback>
                <p:oleObj name="think-cell Slide" r:id="rId3" imgW="473" imgH="47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9C41AF1E-F272-4933-A651-8FECCA59ED5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54C3A91-5A88-6F49-B31C-7C3C6EB2A69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429001" y="381000"/>
            <a:ext cx="3810000" cy="374650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50" b="1">
                <a:solidFill>
                  <a:schemeClr val="bg2"/>
                </a:solidFill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None/>
              <a:defRPr sz="1050" b="1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indent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indent="0">
              <a:spcBef>
                <a:spcPts val="0"/>
              </a:spcBef>
              <a:spcAft>
                <a:spcPts val="0"/>
              </a:spcAft>
              <a:buNone/>
              <a:defRPr/>
            </a:lvl5pPr>
          </a:lstStyle>
          <a:p>
            <a:pPr lvl="0"/>
            <a:r>
              <a:rPr lang="en-GB"/>
              <a:t>Heading: Make your point.</a:t>
            </a:r>
          </a:p>
          <a:p>
            <a:pPr lvl="1"/>
            <a:r>
              <a:rPr lang="en-GB"/>
              <a:t>Sub-heading: Add supporting detail.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5A75C044-EF0B-6A4F-907C-515927B913F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620000" y="381000"/>
            <a:ext cx="4191001" cy="374650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50" b="1">
                <a:solidFill>
                  <a:schemeClr val="bg2"/>
                </a:solidFill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None/>
              <a:defRPr sz="1050" b="1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indent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indent="0">
              <a:spcBef>
                <a:spcPts val="0"/>
              </a:spcBef>
              <a:spcAft>
                <a:spcPts val="0"/>
              </a:spcAft>
              <a:buNone/>
              <a:defRPr/>
            </a:lvl5pPr>
          </a:lstStyle>
          <a:p>
            <a:pPr lvl="0"/>
            <a:r>
              <a:rPr lang="en-GB"/>
              <a:t>Heading: Make your point.</a:t>
            </a:r>
          </a:p>
          <a:p>
            <a:pPr lvl="1"/>
            <a:r>
              <a:rPr lang="en-GB"/>
              <a:t>Sub-heading: Add supporting detail.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25C4D7CF-6868-C642-B298-65F96507D5DD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3429001" y="1143004"/>
            <a:ext cx="3810000" cy="4949825"/>
          </a:xfrm>
        </p:spPr>
        <p:txBody>
          <a:bodyPr tIns="0"/>
          <a:lstStyle>
            <a:lvl1pPr marL="0" marR="0" indent="0" algn="l" defTabSz="685818" rtl="0" eaLnBrk="1" fontAlgn="auto" latinLnBrk="0" hangingPunct="1">
              <a:lnSpc>
                <a:spcPct val="90000"/>
              </a:lnSpc>
              <a:spcBef>
                <a:spcPts val="450"/>
              </a:spcBef>
              <a:spcAft>
                <a:spcPts val="450"/>
              </a:spcAft>
              <a:buClrTx/>
              <a:buSzTx/>
              <a:buFont typeface="Arial" panose="020B0604020202020204" pitchFamily="34" charset="0"/>
              <a:buNone/>
              <a:tabLst/>
              <a:defRPr sz="1050"/>
            </a:lvl1pPr>
            <a:lvl2pPr>
              <a:defRPr sz="1050"/>
            </a:lvl2pPr>
            <a:lvl3pPr>
              <a:defRPr sz="1050"/>
            </a:lvl3pPr>
            <a:lvl4pPr>
              <a:defRPr sz="1050"/>
            </a:lvl4pPr>
            <a:lvl5pPr>
              <a:defRPr sz="1050"/>
            </a:lvl5pPr>
          </a:lstStyle>
          <a:p>
            <a:pPr marL="0" marR="0" lvl="0" indent="0" algn="l" defTabSz="685818" rtl="0" eaLnBrk="1" fontAlgn="auto" latinLnBrk="0" hangingPunct="1">
              <a:lnSpc>
                <a:spcPct val="90000"/>
              </a:lnSpc>
              <a:spcBef>
                <a:spcPts val="450"/>
              </a:spcBef>
              <a:spcAft>
                <a:spcPts val="45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/>
              <a:t>This is where you make your case with relevant evidence and information. Keep sentences concise. Avoid jargon and repetition.</a:t>
            </a:r>
            <a:endParaRPr lang="en-GB"/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2878B453-1C2F-7042-9F43-39BF515D313E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7620000" y="1143004"/>
            <a:ext cx="4191001" cy="4949825"/>
          </a:xfrm>
        </p:spPr>
        <p:txBody>
          <a:bodyPr tIns="0"/>
          <a:lstStyle>
            <a:lvl1pPr>
              <a:defRPr sz="1050"/>
            </a:lvl1pPr>
            <a:lvl2pPr>
              <a:defRPr sz="1050"/>
            </a:lvl2pPr>
            <a:lvl3pPr>
              <a:defRPr sz="105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 noProof="0"/>
              <a:t>This is where you make your case with relevant evidence and information. Keep sentences concise. Avoid jargon and repetition.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8721E0-3B2F-4A97-96C0-D4F6172B5F96}"/>
              </a:ext>
            </a:extLst>
          </p:cNvPr>
          <p:cNvSpPr txBox="1"/>
          <p:nvPr userDrawn="1"/>
        </p:nvSpPr>
        <p:spPr>
          <a:xfrm>
            <a:off x="111062" y="6595256"/>
            <a:ext cx="265176" cy="138499"/>
          </a:xfrm>
          <a:prstGeom prst="rect">
            <a:avLst/>
          </a:prstGeom>
          <a:noFill/>
          <a:ln w="6350">
            <a:noFill/>
            <a:miter lim="800000"/>
          </a:ln>
        </p:spPr>
        <p:txBody>
          <a:bodyPr wrap="none" lIns="0" tIns="0" rIns="0" bIns="0" rtlCol="0" anchor="b" anchorCtr="0">
            <a:noAutofit/>
          </a:bodyPr>
          <a:lstStyle/>
          <a:p>
            <a:pPr algn="r"/>
            <a:fld id="{6CE8C368-3382-4C28-AE75-DF7C05ACA19D}" type="slidenum">
              <a:rPr lang="en-US" sz="1200" b="1">
                <a:solidFill>
                  <a:schemeClr val="tx1"/>
                </a:solidFill>
              </a:rPr>
              <a:pPr algn="r"/>
              <a:t>‹#›</a:t>
            </a:fld>
            <a:endParaRPr lang="en-US" sz="1200" b="1">
              <a:solidFill>
                <a:schemeClr val="tx1"/>
              </a:solidFill>
            </a:endParaRPr>
          </a:p>
        </p:txBody>
      </p:sp>
      <p:sp>
        <p:nvSpPr>
          <p:cNvPr id="13" name="Title 3">
            <a:extLst>
              <a:ext uri="{FF2B5EF4-FFF2-40B4-BE49-F238E27FC236}">
                <a16:creationId xmlns:a16="http://schemas.microsoft.com/office/drawing/2014/main" id="{88E601CA-3A9D-4C57-866D-719817902E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4"/>
            <a:ext cx="2286000" cy="2215991"/>
          </a:xfrm>
        </p:spPr>
        <p:txBody>
          <a:bodyPr vert="horz"/>
          <a:lstStyle>
            <a:lvl1pPr>
              <a:defRPr/>
            </a:lvl1pPr>
          </a:lstStyle>
          <a:p>
            <a:r>
              <a:rPr lang="en-US"/>
              <a:t>Key message. </a:t>
            </a:r>
            <a:br>
              <a:rPr lang="en-US"/>
            </a:br>
            <a:r>
              <a:rPr lang="en-US"/>
              <a:t>If the audience reads just this, it will be enough. Make every word count. Say it like you would in the room.</a:t>
            </a:r>
            <a:endParaRPr lang="en-GB"/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68817C9F-B2AA-46D5-8766-8D5E783B6D8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81000" y="3810000"/>
            <a:ext cx="2286000" cy="740664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Sub-title</a:t>
            </a:r>
          </a:p>
        </p:txBody>
      </p:sp>
      <p:sp>
        <p:nvSpPr>
          <p:cNvPr id="15" name="Text Placeholder 20">
            <a:extLst>
              <a:ext uri="{FF2B5EF4-FFF2-40B4-BE49-F238E27FC236}">
                <a16:creationId xmlns:a16="http://schemas.microsoft.com/office/drawing/2014/main" id="{4A71F9C8-0685-4CE5-8B8B-3148C834A07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81000" y="4550664"/>
            <a:ext cx="2285999" cy="912345"/>
          </a:xfrm>
        </p:spPr>
        <p:txBody>
          <a:bodyPr anchor="b"/>
          <a:lstStyle>
            <a:lvl1pPr>
              <a:defRPr sz="800">
                <a:solidFill>
                  <a:schemeClr val="tx1"/>
                </a:solidFill>
              </a:defRPr>
            </a:lvl1pPr>
          </a:lstStyle>
          <a:p>
            <a:pPr marL="0" lvl="0" indent="0" algn="l" defTabSz="685818" rtl="0" eaLnBrk="1" latinLnBrk="0" hangingPunct="1">
              <a:lnSpc>
                <a:spcPct val="90000"/>
              </a:lnSpc>
              <a:spcBef>
                <a:spcPts val="450"/>
              </a:spcBef>
              <a:spcAft>
                <a:spcPts val="450"/>
              </a:spcAft>
              <a:buFont typeface="Arial" panose="020B0604020202020204" pitchFamily="34" charset="0"/>
              <a:buNone/>
            </a:pPr>
            <a:r>
              <a:rPr lang="en-US" sz="800" kern="1200" noProof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Source: TETP</a:t>
            </a:r>
          </a:p>
        </p:txBody>
      </p:sp>
    </p:spTree>
    <p:extLst>
      <p:ext uri="{BB962C8B-B14F-4D97-AF65-F5344CB8AC3E}">
        <p14:creationId xmlns:p14="http://schemas.microsoft.com/office/powerpoint/2010/main" val="33862520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 Bi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7F5CAB5-F976-4C40-89AE-9A89E9C4AC4F}"/>
              </a:ext>
            </a:extLst>
          </p:cNvPr>
          <p:cNvSpPr/>
          <p:nvPr userDrawn="1"/>
        </p:nvSpPr>
        <p:spPr>
          <a:xfrm>
            <a:off x="3048003" y="0"/>
            <a:ext cx="3047999" cy="6858000"/>
          </a:xfrm>
          <a:prstGeom prst="rect">
            <a:avLst/>
          </a:prstGeom>
          <a:solidFill>
            <a:srgbClr val="F0E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4000" tIns="54000" rIns="54000" bIns="54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6858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825" b="0" i="0" u="none" strike="noStrike" kern="1200" cap="none" spc="0" normalizeH="0" baseline="0" noProof="0" err="1">
              <a:ln>
                <a:noFill/>
              </a:ln>
              <a:solidFill>
                <a:srgbClr val="1E1E1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3B78D11-144A-4B42-AA51-7E5FE4BFDAC3}"/>
              </a:ext>
            </a:extLst>
          </p:cNvPr>
          <p:cNvSpPr/>
          <p:nvPr userDrawn="1"/>
        </p:nvSpPr>
        <p:spPr>
          <a:xfrm>
            <a:off x="6096000" y="0"/>
            <a:ext cx="3048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4000" tIns="54000" rIns="54000" bIns="54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6858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825" b="0" i="0" u="none" strike="noStrike" kern="1200" cap="none" spc="0" normalizeH="0" baseline="0" noProof="0" err="1">
              <a:ln>
                <a:noFill/>
              </a:ln>
              <a:solidFill>
                <a:srgbClr val="1E1E1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4CF47EE3-F5CB-4E44-BC68-EC24C6779C1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048000" y="4"/>
            <a:ext cx="3048000" cy="2663825"/>
          </a:xfrm>
          <a:solidFill>
            <a:schemeClr val="bg1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21" name="Picture Placeholder 19">
            <a:extLst>
              <a:ext uri="{FF2B5EF4-FFF2-40B4-BE49-F238E27FC236}">
                <a16:creationId xmlns:a16="http://schemas.microsoft.com/office/drawing/2014/main" id="{796EB4AD-659A-9A47-B141-976732FEBC0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96000" y="4"/>
            <a:ext cx="3048000" cy="2663825"/>
          </a:xfrm>
          <a:solidFill>
            <a:srgbClr val="F0EFEF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22" name="Picture Placeholder 19">
            <a:extLst>
              <a:ext uri="{FF2B5EF4-FFF2-40B4-BE49-F238E27FC236}">
                <a16:creationId xmlns:a16="http://schemas.microsoft.com/office/drawing/2014/main" id="{8DFD1BD5-98E0-0947-9140-940DFF970135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9147359" y="4"/>
            <a:ext cx="3048000" cy="2663825"/>
          </a:xfrm>
          <a:solidFill>
            <a:schemeClr val="bg1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44CBE62D-52E2-4C4C-AF6E-96D1E570765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429003" y="3048000"/>
            <a:ext cx="2285999" cy="3048000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/>
              <a:defRPr b="1">
                <a:solidFill>
                  <a:schemeClr val="bg2"/>
                </a:solidFill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None/>
              <a:tabLst/>
              <a:defRPr>
                <a:solidFill>
                  <a:schemeClr val="bg2"/>
                </a:solidFill>
              </a:defRPr>
            </a:lvl2pPr>
            <a:lvl3pPr marL="0" indent="0">
              <a:spcBef>
                <a:spcPts val="900"/>
              </a:spcBef>
              <a:spcAft>
                <a:spcPts val="0"/>
              </a:spcAft>
              <a:buNone/>
              <a:tabLst/>
              <a:defRPr b="1"/>
            </a:lvl3pPr>
            <a:lvl4pPr marL="135004" indent="-135004">
              <a:spcBef>
                <a:spcPts val="0"/>
              </a:spcBef>
              <a:spcAft>
                <a:spcPts val="0"/>
              </a:spcAft>
              <a:buFont typeface="System Font Regular"/>
              <a:buChar char="–"/>
              <a:tabLst/>
              <a:defRPr/>
            </a:lvl4pPr>
            <a:lvl5pPr marL="270007" indent="-135004">
              <a:spcBef>
                <a:spcPts val="0"/>
              </a:spcBef>
              <a:spcAft>
                <a:spcPts val="0"/>
              </a:spcAft>
              <a:buFont typeface="System Font Regular"/>
              <a:buChar char="–"/>
              <a:tabLst/>
              <a:defRPr/>
            </a:lvl5pPr>
          </a:lstStyle>
          <a:p>
            <a:pPr lvl="0"/>
            <a:r>
              <a:rPr lang="en-GB"/>
              <a:t>Name and Surname</a:t>
            </a:r>
          </a:p>
          <a:p>
            <a:pPr lvl="1"/>
            <a:r>
              <a:rPr lang="en-GB"/>
              <a:t>Job title and location second level</a:t>
            </a:r>
          </a:p>
          <a:p>
            <a:pPr lvl="2"/>
            <a:r>
              <a:rPr lang="en-GB"/>
              <a:t>Summary of experience third level</a:t>
            </a:r>
          </a:p>
          <a:p>
            <a:pPr lvl="3"/>
            <a:r>
              <a:rPr lang="en-GB"/>
              <a:t>Fourth level bullet</a:t>
            </a:r>
          </a:p>
          <a:p>
            <a:pPr lvl="4"/>
            <a:r>
              <a:rPr lang="en-GB"/>
              <a:t>Fifth level bullet</a:t>
            </a:r>
          </a:p>
        </p:txBody>
      </p:sp>
      <p:sp>
        <p:nvSpPr>
          <p:cNvPr id="27" name="Text Placeholder 23">
            <a:extLst>
              <a:ext uri="{FF2B5EF4-FFF2-40B4-BE49-F238E27FC236}">
                <a16:creationId xmlns:a16="http://schemas.microsoft.com/office/drawing/2014/main" id="{1C3C4FE2-D60A-3C44-A1A2-F63809BB1ED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77001" y="3048000"/>
            <a:ext cx="2286000" cy="3048000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/>
              <a:defRPr b="1">
                <a:solidFill>
                  <a:schemeClr val="bg2"/>
                </a:solidFill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None/>
              <a:tabLst/>
              <a:defRPr>
                <a:solidFill>
                  <a:schemeClr val="bg2"/>
                </a:solidFill>
              </a:defRPr>
            </a:lvl2pPr>
            <a:lvl3pPr marL="0" indent="0">
              <a:spcBef>
                <a:spcPts val="900"/>
              </a:spcBef>
              <a:spcAft>
                <a:spcPts val="0"/>
              </a:spcAft>
              <a:buNone/>
              <a:tabLst/>
              <a:defRPr b="1"/>
            </a:lvl3pPr>
            <a:lvl4pPr marL="135004" indent="-135004">
              <a:spcBef>
                <a:spcPts val="0"/>
              </a:spcBef>
              <a:spcAft>
                <a:spcPts val="0"/>
              </a:spcAft>
              <a:buFont typeface="System Font Regular"/>
              <a:buChar char="–"/>
              <a:tabLst/>
              <a:defRPr/>
            </a:lvl4pPr>
            <a:lvl5pPr marL="270007" indent="-135004">
              <a:spcBef>
                <a:spcPts val="0"/>
              </a:spcBef>
              <a:spcAft>
                <a:spcPts val="0"/>
              </a:spcAft>
              <a:buFont typeface="System Font Regular"/>
              <a:buChar char="–"/>
              <a:tabLst/>
              <a:defRPr/>
            </a:lvl5pPr>
          </a:lstStyle>
          <a:p>
            <a:pPr lvl="0"/>
            <a:r>
              <a:rPr lang="en-GB"/>
              <a:t>Name and Surname</a:t>
            </a:r>
          </a:p>
          <a:p>
            <a:pPr lvl="1"/>
            <a:r>
              <a:rPr lang="en-GB"/>
              <a:t>Job title and location second level</a:t>
            </a:r>
          </a:p>
          <a:p>
            <a:pPr lvl="2"/>
            <a:r>
              <a:rPr lang="en-GB"/>
              <a:t>Summary of experience third level</a:t>
            </a:r>
          </a:p>
          <a:p>
            <a:pPr lvl="3"/>
            <a:r>
              <a:rPr lang="en-GB"/>
              <a:t>Fourth level bullet</a:t>
            </a:r>
          </a:p>
          <a:p>
            <a:pPr lvl="4"/>
            <a:r>
              <a:rPr lang="en-GB"/>
              <a:t>Fifth level bullet</a:t>
            </a:r>
          </a:p>
        </p:txBody>
      </p:sp>
      <p:sp>
        <p:nvSpPr>
          <p:cNvPr id="28" name="Text Placeholder 23">
            <a:extLst>
              <a:ext uri="{FF2B5EF4-FFF2-40B4-BE49-F238E27FC236}">
                <a16:creationId xmlns:a16="http://schemas.microsoft.com/office/drawing/2014/main" id="{39E6F826-10D9-8247-8889-29223C7F84B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525001" y="3048000"/>
            <a:ext cx="2289360" cy="3048000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/>
              <a:defRPr b="1">
                <a:solidFill>
                  <a:schemeClr val="bg2"/>
                </a:solidFill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None/>
              <a:tabLst/>
              <a:defRPr>
                <a:solidFill>
                  <a:schemeClr val="bg2"/>
                </a:solidFill>
              </a:defRPr>
            </a:lvl2pPr>
            <a:lvl3pPr marL="0" indent="0">
              <a:spcBef>
                <a:spcPts val="900"/>
              </a:spcBef>
              <a:spcAft>
                <a:spcPts val="0"/>
              </a:spcAft>
              <a:buNone/>
              <a:tabLst/>
              <a:defRPr b="1"/>
            </a:lvl3pPr>
            <a:lvl4pPr marL="135004" indent="-135004">
              <a:spcBef>
                <a:spcPts val="0"/>
              </a:spcBef>
              <a:spcAft>
                <a:spcPts val="0"/>
              </a:spcAft>
              <a:buFont typeface="System Font Regular"/>
              <a:buChar char="–"/>
              <a:tabLst/>
              <a:defRPr/>
            </a:lvl4pPr>
            <a:lvl5pPr marL="270007" indent="-135004">
              <a:spcBef>
                <a:spcPts val="0"/>
              </a:spcBef>
              <a:spcAft>
                <a:spcPts val="0"/>
              </a:spcAft>
              <a:buFont typeface="System Font Regular"/>
              <a:buChar char="–"/>
              <a:tabLst/>
              <a:defRPr/>
            </a:lvl5pPr>
          </a:lstStyle>
          <a:p>
            <a:pPr lvl="0"/>
            <a:r>
              <a:rPr lang="en-GB"/>
              <a:t>Name and Surname</a:t>
            </a:r>
          </a:p>
          <a:p>
            <a:pPr lvl="1"/>
            <a:r>
              <a:rPr lang="en-GB"/>
              <a:t>Job title and location second level</a:t>
            </a:r>
          </a:p>
          <a:p>
            <a:pPr lvl="2"/>
            <a:r>
              <a:rPr lang="en-GB"/>
              <a:t>Summary of experience third level</a:t>
            </a:r>
          </a:p>
          <a:p>
            <a:pPr lvl="3"/>
            <a:r>
              <a:rPr lang="en-GB"/>
              <a:t>Fourth level bullet</a:t>
            </a:r>
          </a:p>
          <a:p>
            <a:pPr lvl="4"/>
            <a:r>
              <a:rPr lang="en-GB"/>
              <a:t>Fifth level bullet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9468541-A21A-46F7-AFC4-CBC98C325E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3" y="381004"/>
            <a:ext cx="2285999" cy="2215991"/>
          </a:xfrm>
        </p:spPr>
        <p:txBody>
          <a:bodyPr/>
          <a:lstStyle>
            <a:lvl1pPr>
              <a:defRPr/>
            </a:lvl1pPr>
          </a:lstStyle>
          <a:p>
            <a:r>
              <a:rPr lang="en-GB"/>
              <a:t>Key message. </a:t>
            </a:r>
            <a:br>
              <a:rPr lang="en-GB"/>
            </a:br>
            <a:r>
              <a:rPr lang="en-GB"/>
              <a:t>If the audience reads just this, it will be enough. Make every word count. Say it like you would in the room.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B4EB530-C9AB-47DA-9252-5C8BF600395E}"/>
              </a:ext>
            </a:extLst>
          </p:cNvPr>
          <p:cNvSpPr txBox="1"/>
          <p:nvPr userDrawn="1"/>
        </p:nvSpPr>
        <p:spPr>
          <a:xfrm>
            <a:off x="111062" y="6595256"/>
            <a:ext cx="265176" cy="138499"/>
          </a:xfrm>
          <a:prstGeom prst="rect">
            <a:avLst/>
          </a:prstGeom>
          <a:noFill/>
          <a:ln w="6350">
            <a:noFill/>
            <a:miter lim="800000"/>
          </a:ln>
        </p:spPr>
        <p:txBody>
          <a:bodyPr wrap="none" lIns="0" tIns="0" rIns="0" bIns="0" rtlCol="0" anchor="b" anchorCtr="0">
            <a:noAutofit/>
          </a:bodyPr>
          <a:lstStyle/>
          <a:p>
            <a:pPr algn="r"/>
            <a:fld id="{6CE8C368-3382-4C28-AE75-DF7C05ACA19D}" type="slidenum">
              <a:rPr lang="en-US" sz="1200" b="1">
                <a:solidFill>
                  <a:schemeClr val="tx1"/>
                </a:solidFill>
              </a:rPr>
              <a:pPr algn="r"/>
              <a:t>‹#›</a:t>
            </a:fld>
            <a:endParaRPr lang="en-US" sz="1200" b="1">
              <a:solidFill>
                <a:schemeClr val="tx1"/>
              </a:solidFill>
            </a:endParaRP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F5CA75AA-8950-49EF-A6BF-795438BB6BC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81000" y="3810000"/>
            <a:ext cx="2286000" cy="740664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Sub-title</a:t>
            </a:r>
          </a:p>
        </p:txBody>
      </p:sp>
      <p:sp>
        <p:nvSpPr>
          <p:cNvPr id="17" name="Text Placeholder 20">
            <a:extLst>
              <a:ext uri="{FF2B5EF4-FFF2-40B4-BE49-F238E27FC236}">
                <a16:creationId xmlns:a16="http://schemas.microsoft.com/office/drawing/2014/main" id="{1B040243-4497-4238-8BC4-E0ED6792B73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81000" y="4550664"/>
            <a:ext cx="2285999" cy="912345"/>
          </a:xfrm>
        </p:spPr>
        <p:txBody>
          <a:bodyPr anchor="b"/>
          <a:lstStyle>
            <a:lvl1pPr>
              <a:defRPr sz="800"/>
            </a:lvl1pPr>
          </a:lstStyle>
          <a:p>
            <a:pPr marL="0" lvl="0" indent="0" algn="l" defTabSz="685818" rtl="0" eaLnBrk="1" latinLnBrk="0" hangingPunct="1">
              <a:lnSpc>
                <a:spcPct val="90000"/>
              </a:lnSpc>
              <a:spcBef>
                <a:spcPts val="450"/>
              </a:spcBef>
              <a:spcAft>
                <a:spcPts val="450"/>
              </a:spcAft>
              <a:buFont typeface="Arial" panose="020B0604020202020204" pitchFamily="34" charset="0"/>
              <a:buNone/>
            </a:pPr>
            <a:r>
              <a:rPr lang="en-US" sz="800" kern="1200" noProof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Source: TETP</a:t>
            </a:r>
          </a:p>
        </p:txBody>
      </p:sp>
    </p:spTree>
    <p:extLst>
      <p:ext uri="{BB962C8B-B14F-4D97-AF65-F5344CB8AC3E}">
        <p14:creationId xmlns:p14="http://schemas.microsoft.com/office/powerpoint/2010/main" val="156022922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 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038AE126-4944-4AD5-BFEA-CBC1D7A34FE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07869907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73" imgH="476" progId="TCLayout.ActiveDocument.1">
                  <p:embed/>
                </p:oleObj>
              </mc:Choice>
              <mc:Fallback>
                <p:oleObj name="think-cell Slide" r:id="rId3" imgW="473" imgH="47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038AE126-4944-4AD5-BFEA-CBC1D7A34FE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tangle 13">
            <a:extLst>
              <a:ext uri="{FF2B5EF4-FFF2-40B4-BE49-F238E27FC236}">
                <a16:creationId xmlns:a16="http://schemas.microsoft.com/office/drawing/2014/main" id="{66F4BDBA-8A7A-4151-9891-CE2FF8030BCB}"/>
              </a:ext>
            </a:extLst>
          </p:cNvPr>
          <p:cNvSpPr/>
          <p:nvPr userDrawn="1"/>
        </p:nvSpPr>
        <p:spPr>
          <a:xfrm>
            <a:off x="3048000" y="0"/>
            <a:ext cx="4572000" cy="3429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t"/>
          <a:lstStyle/>
          <a:p>
            <a:pPr marL="0" marR="0" lvl="0" indent="0" algn="l" defTabSz="6858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1E1E1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8A6D9F4-AFFE-40C2-A711-D5F9F9523EA2}"/>
              </a:ext>
            </a:extLst>
          </p:cNvPr>
          <p:cNvSpPr/>
          <p:nvPr userDrawn="1"/>
        </p:nvSpPr>
        <p:spPr>
          <a:xfrm>
            <a:off x="3048000" y="3429000"/>
            <a:ext cx="4572000" cy="34290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t"/>
          <a:lstStyle/>
          <a:p>
            <a:pPr marL="0" marR="0" lvl="0" indent="0" algn="l" defTabSz="6858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1E1E1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9" name="Text Placeholder 9">
            <a:extLst>
              <a:ext uri="{FF2B5EF4-FFF2-40B4-BE49-F238E27FC236}">
                <a16:creationId xmlns:a16="http://schemas.microsoft.com/office/drawing/2014/main" id="{2F01B772-E707-4318-AFF4-D233B7291D0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428974" y="381004"/>
            <a:ext cx="3810000" cy="3574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None/>
              <a:defRPr sz="1350" b="1"/>
            </a:lvl2pPr>
            <a:lvl3pPr marL="0" indent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indent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indent="0">
              <a:spcBef>
                <a:spcPts val="0"/>
              </a:spcBef>
              <a:spcAft>
                <a:spcPts val="0"/>
              </a:spcAft>
              <a:buNone/>
              <a:defRPr/>
            </a:lvl5pPr>
          </a:lstStyle>
          <a:p>
            <a:pPr lvl="0"/>
            <a:r>
              <a:rPr lang="en-GB"/>
              <a:t>Situation</a:t>
            </a:r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9F9E8AE9-DD63-4653-988B-3750118E135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428974" y="3810003"/>
            <a:ext cx="3810000" cy="376971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None/>
              <a:defRPr sz="1350" b="1"/>
            </a:lvl2pPr>
            <a:lvl3pPr marL="0" indent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indent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indent="0">
              <a:spcBef>
                <a:spcPts val="0"/>
              </a:spcBef>
              <a:spcAft>
                <a:spcPts val="0"/>
              </a:spcAft>
              <a:buNone/>
              <a:defRPr/>
            </a:lvl5pPr>
          </a:lstStyle>
          <a:p>
            <a:pPr lvl="0"/>
            <a:r>
              <a:rPr lang="en-GB"/>
              <a:t>Approach</a:t>
            </a:r>
          </a:p>
        </p:txBody>
      </p:sp>
      <p:sp>
        <p:nvSpPr>
          <p:cNvPr id="26" name="Text Placeholder 9">
            <a:extLst>
              <a:ext uri="{FF2B5EF4-FFF2-40B4-BE49-F238E27FC236}">
                <a16:creationId xmlns:a16="http://schemas.microsoft.com/office/drawing/2014/main" id="{7F035056-C297-4E3D-A5DA-D8661195827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001002" y="3810003"/>
            <a:ext cx="3810001" cy="376971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1">
                <a:solidFill>
                  <a:schemeClr val="bg2">
                    <a:lumMod val="75000"/>
                  </a:schemeClr>
                </a:solidFill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None/>
              <a:defRPr sz="1350" b="1"/>
            </a:lvl2pPr>
            <a:lvl3pPr marL="0" indent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indent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indent="0">
              <a:spcBef>
                <a:spcPts val="0"/>
              </a:spcBef>
              <a:spcAft>
                <a:spcPts val="0"/>
              </a:spcAft>
              <a:buNone/>
              <a:defRPr/>
            </a:lvl5pPr>
          </a:lstStyle>
          <a:p>
            <a:pPr lvl="0"/>
            <a:r>
              <a:rPr lang="en-GB"/>
              <a:t>Impact</a:t>
            </a:r>
          </a:p>
        </p:txBody>
      </p:sp>
      <p:sp>
        <p:nvSpPr>
          <p:cNvPr id="27" name="Text Placeholder 31">
            <a:extLst>
              <a:ext uri="{FF2B5EF4-FFF2-40B4-BE49-F238E27FC236}">
                <a16:creationId xmlns:a16="http://schemas.microsoft.com/office/drawing/2014/main" id="{FCA46901-ED40-41AA-95AD-ADE9E86C443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28974" y="4187829"/>
            <a:ext cx="3810027" cy="983603"/>
          </a:xfrm>
        </p:spPr>
        <p:txBody>
          <a:bodyPr wrap="square" lIns="0" tIns="0" rIns="0" bIns="0" anchorCtr="0">
            <a:spAutoFit/>
          </a:bodyPr>
          <a:lstStyle>
            <a:lvl1pPr>
              <a:defRPr sz="1050"/>
            </a:lvl1pPr>
            <a:lvl2pPr>
              <a:defRPr sz="1050"/>
            </a:lvl2pPr>
            <a:lvl3pPr>
              <a:defRPr sz="105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33">
            <a:extLst>
              <a:ext uri="{FF2B5EF4-FFF2-40B4-BE49-F238E27FC236}">
                <a16:creationId xmlns:a16="http://schemas.microsoft.com/office/drawing/2014/main" id="{FFC8F3DC-2FB3-4CA7-9006-B6A3370B9E0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000946" y="4186242"/>
            <a:ext cx="3809266" cy="983603"/>
          </a:xfrm>
        </p:spPr>
        <p:txBody>
          <a:bodyPr wrap="square" lIns="0" tIns="0" rIns="0" bIns="0" anchorCtr="0">
            <a:spAutoFit/>
          </a:bodyPr>
          <a:lstStyle>
            <a:lvl1pPr>
              <a:defRPr sz="1050">
                <a:solidFill>
                  <a:schemeClr val="bg2">
                    <a:lumMod val="75000"/>
                  </a:schemeClr>
                </a:solidFill>
              </a:defRPr>
            </a:lvl1pPr>
            <a:lvl2pPr>
              <a:defRPr sz="1050">
                <a:solidFill>
                  <a:schemeClr val="bg2">
                    <a:lumMod val="75000"/>
                  </a:schemeClr>
                </a:solidFill>
              </a:defRPr>
            </a:lvl2pPr>
            <a:lvl3pPr>
              <a:defRPr sz="1050">
                <a:solidFill>
                  <a:schemeClr val="bg2">
                    <a:lumMod val="75000"/>
                  </a:schemeClr>
                </a:solidFill>
              </a:defRPr>
            </a:lvl3pPr>
            <a:lvl4pPr>
              <a:defRPr sz="1050">
                <a:solidFill>
                  <a:schemeClr val="bg2">
                    <a:lumMod val="75000"/>
                  </a:schemeClr>
                </a:solidFill>
              </a:defRPr>
            </a:lvl4pPr>
            <a:lvl5pPr>
              <a:defRPr sz="1050">
                <a:solidFill>
                  <a:schemeClr val="bg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9" name="Text Placeholder 36">
            <a:extLst>
              <a:ext uri="{FF2B5EF4-FFF2-40B4-BE49-F238E27FC236}">
                <a16:creationId xmlns:a16="http://schemas.microsoft.com/office/drawing/2014/main" id="{C88F3AC6-38BB-420F-928B-D3D9DAD55B7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428975" y="765179"/>
            <a:ext cx="3810001" cy="1018227"/>
          </a:xfrm>
        </p:spPr>
        <p:txBody>
          <a:bodyPr wrap="square" lIns="0" tIns="0" rIns="0" bIns="0" anchorCtr="0">
            <a:spAutoFit/>
          </a:bodyPr>
          <a:lstStyle>
            <a:lvl1pPr>
              <a:defRPr sz="1050"/>
            </a:lvl1pPr>
            <a:lvl2pPr>
              <a:defRPr sz="1050"/>
            </a:lvl2pPr>
            <a:lvl3pPr>
              <a:defRPr sz="105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0" name="Picture Placeholder 20">
            <a:extLst>
              <a:ext uri="{FF2B5EF4-FFF2-40B4-BE49-F238E27FC236}">
                <a16:creationId xmlns:a16="http://schemas.microsoft.com/office/drawing/2014/main" id="{B62EDA09-4F38-47EC-8087-3301CDABF20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7620000" y="-1"/>
            <a:ext cx="4572000" cy="3429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9A0B98-0DF4-4A76-8628-69172B20F235}"/>
              </a:ext>
            </a:extLst>
          </p:cNvPr>
          <p:cNvSpPr txBox="1"/>
          <p:nvPr userDrawn="1"/>
        </p:nvSpPr>
        <p:spPr>
          <a:xfrm>
            <a:off x="111062" y="6595256"/>
            <a:ext cx="265176" cy="138499"/>
          </a:xfrm>
          <a:prstGeom prst="rect">
            <a:avLst/>
          </a:prstGeom>
          <a:noFill/>
          <a:ln w="6350">
            <a:noFill/>
            <a:miter lim="800000"/>
          </a:ln>
        </p:spPr>
        <p:txBody>
          <a:bodyPr wrap="none" lIns="0" tIns="0" rIns="0" bIns="0" rtlCol="0" anchor="b" anchorCtr="0">
            <a:noAutofit/>
          </a:bodyPr>
          <a:lstStyle/>
          <a:p>
            <a:pPr algn="r"/>
            <a:fld id="{6CE8C368-3382-4C28-AE75-DF7C05ACA19D}" type="slidenum">
              <a:rPr lang="en-US" sz="1200" b="1">
                <a:solidFill>
                  <a:schemeClr val="tx1"/>
                </a:solidFill>
              </a:rPr>
              <a:pPr algn="r"/>
              <a:t>‹#›</a:t>
            </a:fld>
            <a:endParaRPr lang="en-US" sz="1200" b="1">
              <a:solidFill>
                <a:schemeClr val="tx1"/>
              </a:solidFill>
            </a:endParaRPr>
          </a:p>
        </p:txBody>
      </p:sp>
      <p:sp>
        <p:nvSpPr>
          <p:cNvPr id="18" name="Title 3">
            <a:extLst>
              <a:ext uri="{FF2B5EF4-FFF2-40B4-BE49-F238E27FC236}">
                <a16:creationId xmlns:a16="http://schemas.microsoft.com/office/drawing/2014/main" id="{88A8361C-619B-4127-B931-EDCEBE30D0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4"/>
            <a:ext cx="2286000" cy="2215991"/>
          </a:xfrm>
        </p:spPr>
        <p:txBody>
          <a:bodyPr vert="horz"/>
          <a:lstStyle>
            <a:lvl1pPr>
              <a:defRPr/>
            </a:lvl1pPr>
          </a:lstStyle>
          <a:p>
            <a:r>
              <a:rPr lang="en-US"/>
              <a:t>Key message. </a:t>
            </a:r>
            <a:br>
              <a:rPr lang="en-US"/>
            </a:br>
            <a:r>
              <a:rPr lang="en-US"/>
              <a:t>If the audience reads just this, it will be enough. Make every word count. Say it like you would in the room.</a:t>
            </a:r>
            <a:endParaRPr lang="en-GB"/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F5F3E10A-3E41-4E9B-AC85-29840E71E9D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81000" y="3810000"/>
            <a:ext cx="2286000" cy="740664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Sub-title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813EBA87-9A26-4209-9571-76B426FE2BD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81000" y="4550664"/>
            <a:ext cx="2285999" cy="912345"/>
          </a:xfrm>
        </p:spPr>
        <p:txBody>
          <a:bodyPr anchor="b"/>
          <a:lstStyle>
            <a:lvl1pPr>
              <a:defRPr sz="800"/>
            </a:lvl1pPr>
          </a:lstStyle>
          <a:p>
            <a:pPr marL="0" lvl="0" indent="0" algn="l" defTabSz="685818" rtl="0" eaLnBrk="1" latinLnBrk="0" hangingPunct="1">
              <a:lnSpc>
                <a:spcPct val="90000"/>
              </a:lnSpc>
              <a:spcBef>
                <a:spcPts val="450"/>
              </a:spcBef>
              <a:spcAft>
                <a:spcPts val="450"/>
              </a:spcAft>
              <a:buFont typeface="Arial" panose="020B0604020202020204" pitchFamily="34" charset="0"/>
              <a:buNone/>
            </a:pPr>
            <a:r>
              <a:rPr lang="en-US" sz="800" kern="1200" noProof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Source: TETP</a:t>
            </a:r>
          </a:p>
        </p:txBody>
      </p:sp>
    </p:spTree>
    <p:extLst>
      <p:ext uri="{BB962C8B-B14F-4D97-AF65-F5344CB8AC3E}">
        <p14:creationId xmlns:p14="http://schemas.microsoft.com/office/powerpoint/2010/main" val="321449982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2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oleObject" Target="../embeddings/oleObject1.bin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3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ags" Target="../tags/tag17.xml"/><Relationship Id="rId3" Type="http://schemas.openxmlformats.org/officeDocument/2006/relationships/slideLayout" Target="../slideLayouts/slideLayout14.xml"/><Relationship Id="rId7" Type="http://schemas.openxmlformats.org/officeDocument/2006/relationships/theme" Target="../theme/theme2.xml"/><Relationship Id="rId12" Type="http://schemas.openxmlformats.org/officeDocument/2006/relationships/image" Target="../media/image6.png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16.xml"/><Relationship Id="rId10" Type="http://schemas.openxmlformats.org/officeDocument/2006/relationships/oleObject" Target="../embeddings/oleObject11.bin"/><Relationship Id="rId4" Type="http://schemas.openxmlformats.org/officeDocument/2006/relationships/slideLayout" Target="../slideLayouts/slideLayout15.xml"/><Relationship Id="rId9" Type="http://schemas.openxmlformats.org/officeDocument/2006/relationships/tags" Target="../tags/tag1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image" Target="../media/image1.emf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oleObject" Target="../embeddings/oleObject18.bin"/><Relationship Id="rId2" Type="http://schemas.openxmlformats.org/officeDocument/2006/relationships/slideLayout" Target="../slideLayouts/slideLayout19.xml"/><Relationship Id="rId16" Type="http://schemas.openxmlformats.org/officeDocument/2006/relationships/tags" Target="../tags/tag31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tags" Target="../tags/tag30.xml"/><Relationship Id="rId10" Type="http://schemas.openxmlformats.org/officeDocument/2006/relationships/slideLayout" Target="../slideLayouts/slideLayout27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8D1BB6C3-85C0-4D78-A335-487D253A70CD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3"/>
            </p:custDataLst>
            <p:extLst>
              <p:ext uri="{D42A27DB-BD31-4B8C-83A1-F6EECF244321}">
                <p14:modId xmlns:p14="http://schemas.microsoft.com/office/powerpoint/2010/main" val="2418097595"/>
              </p:ext>
            </p:extLst>
          </p:nvPr>
        </p:nvGraphicFramePr>
        <p:xfrm>
          <a:off x="1589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5" imgW="473" imgH="473" progId="TCLayout.ActiveDocument.1">
                  <p:embed/>
                </p:oleObj>
              </mc:Choice>
              <mc:Fallback>
                <p:oleObj name="think-cell Slide" r:id="rId15" imgW="473" imgH="473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8D1BB6C3-85C0-4D78-A335-487D253A70C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1589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0A01742A-C2C4-4349-BA00-741293CB36A4}"/>
              </a:ext>
            </a:extLst>
          </p:cNvPr>
          <p:cNvSpPr/>
          <p:nvPr userDrawn="1">
            <p:custDataLst>
              <p:tags r:id="rId14"/>
            </p:custDataLst>
          </p:nvPr>
        </p:nvSpPr>
        <p:spPr>
          <a:xfrm>
            <a:off x="2" y="0"/>
            <a:ext cx="158751" cy="158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t" anchorCtr="0">
            <a:noAutofit/>
          </a:bodyPr>
          <a:lstStyle/>
          <a:p>
            <a:pPr marL="0" marR="0" lvl="0" indent="0" algn="l" defTabSz="685818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000" b="1" i="0" u="none" strike="noStrike" kern="1200" cap="none" spc="0" normalizeH="0" baseline="0" noProof="0" err="1">
              <a:ln>
                <a:noFill/>
              </a:ln>
              <a:solidFill>
                <a:srgbClr val="1E1E1E"/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0368699-BA99-E84F-AB32-4E762B32A26B}"/>
              </a:ext>
            </a:extLst>
          </p:cNvPr>
          <p:cNvSpPr/>
          <p:nvPr userDrawn="1"/>
        </p:nvSpPr>
        <p:spPr>
          <a:xfrm>
            <a:off x="0" y="4"/>
            <a:ext cx="3048000" cy="68595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685818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5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04B5871-DB92-6F46-AA38-789E9F552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381000"/>
            <a:ext cx="2286000" cy="228600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r>
              <a:rPr lang="en-GB"/>
              <a:t>Key message. </a:t>
            </a:r>
            <a:br>
              <a:rPr lang="en-GB"/>
            </a:br>
            <a:r>
              <a:rPr lang="en-GB"/>
              <a:t>If the audience reads just this, it will be enough. Make every word count. Say it like you would in the room.</a:t>
            </a:r>
            <a:endParaRPr lang="en-US" noProof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6AB4B1-7789-CE46-95B2-2777D77936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29002" y="381000"/>
            <a:ext cx="8378825" cy="5715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This is where you make your case with relevant evidence and information. Keep sentences concise. Avoid jargon and repetition.</a:t>
            </a:r>
          </a:p>
          <a:p>
            <a:pPr lvl="1"/>
            <a:r>
              <a:rPr lang="en-US" noProof="0"/>
              <a:t>Bullet 1: Second level</a:t>
            </a:r>
          </a:p>
          <a:p>
            <a:pPr lvl="2"/>
            <a:r>
              <a:rPr lang="en-US" noProof="0"/>
              <a:t>Bullet 2: Third level</a:t>
            </a:r>
          </a:p>
          <a:p>
            <a:pPr lvl="3"/>
            <a:r>
              <a:rPr lang="en-US" noProof="0"/>
              <a:t>Bullet 3: Fourth level</a:t>
            </a:r>
          </a:p>
          <a:p>
            <a:pPr lvl="4"/>
            <a:r>
              <a:rPr lang="en-US" noProof="0"/>
              <a:t>Bullet 4: Fifth level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F6EEA3-2E52-4E6C-B9A8-118544629F07}"/>
              </a:ext>
            </a:extLst>
          </p:cNvPr>
          <p:cNvSpPr txBox="1"/>
          <p:nvPr userDrawn="1"/>
        </p:nvSpPr>
        <p:spPr>
          <a:xfrm>
            <a:off x="173851" y="5738611"/>
            <a:ext cx="2700300" cy="152349"/>
          </a:xfrm>
          <a:prstGeom prst="rect">
            <a:avLst/>
          </a:prstGeom>
          <a:noFill/>
          <a:ln w="6350" cap="flat">
            <a:noFill/>
            <a:miter lim="800000"/>
          </a:ln>
        </p:spPr>
        <p:txBody>
          <a:bodyPr wrap="square" lIns="0" tIns="0" rIns="0" bIns="0" rtlCol="0" anchor="t" anchorCtr="0">
            <a:spAutoFit/>
          </a:bodyPr>
          <a:lstStyle/>
          <a:p>
            <a:pPr marL="0" marR="0" lvl="0" indent="0" algn="ctr" defTabSz="685818" rtl="0" eaLnBrk="1" fontAlgn="auto" latinLnBrk="0" hangingPunct="1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rgbClr val="F5F5F5"/>
              </a:buClr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Restricted Access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F3F1791-4180-48E4-A1FE-3DE6689795D2}"/>
              </a:ext>
            </a:extLst>
          </p:cNvPr>
          <p:cNvSpPr txBox="1"/>
          <p:nvPr userDrawn="1"/>
        </p:nvSpPr>
        <p:spPr>
          <a:xfrm>
            <a:off x="111062" y="6595256"/>
            <a:ext cx="265176" cy="138499"/>
          </a:xfrm>
          <a:prstGeom prst="rect">
            <a:avLst/>
          </a:prstGeom>
          <a:noFill/>
          <a:ln w="6350">
            <a:noFill/>
            <a:miter lim="800000"/>
          </a:ln>
        </p:spPr>
        <p:txBody>
          <a:bodyPr wrap="none" lIns="0" tIns="0" rIns="0" bIns="0" rtlCol="0" anchor="b" anchorCtr="0">
            <a:noAutofit/>
          </a:bodyPr>
          <a:lstStyle/>
          <a:p>
            <a:pPr algn="r"/>
            <a:fld id="{6CE8C368-3382-4C28-AE75-DF7C05ACA19D}" type="slidenum">
              <a:rPr lang="en-US" sz="1200" b="1">
                <a:solidFill>
                  <a:schemeClr val="tx1"/>
                </a:solidFill>
              </a:rPr>
              <a:pPr algn="r"/>
              <a:t>‹#›</a:t>
            </a:fld>
            <a:endParaRPr lang="en-US" sz="1200" b="1">
              <a:solidFill>
                <a:schemeClr val="tx1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22E998D-385F-55A4-5A1E-9659A1BD3BDE}"/>
              </a:ext>
            </a:extLst>
          </p:cNvPr>
          <p:cNvPicPr>
            <a:picLocks noChangeAspect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1001" y="6072282"/>
            <a:ext cx="2286000" cy="543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1418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</p:sldLayoutIdLst>
  <p:hf hdr="0" ftr="0" dt="0"/>
  <p:txStyles>
    <p:titleStyle>
      <a:lvl1pPr marL="0" algn="l" defTabSz="685818" rtl="0" eaLnBrk="1" latinLnBrk="0" hangingPunct="1">
        <a:lnSpc>
          <a:spcPct val="90000"/>
        </a:lnSpc>
        <a:spcBef>
          <a:spcPts val="0"/>
        </a:spcBef>
        <a:spcAft>
          <a:spcPts val="0"/>
        </a:spcAft>
        <a:buNone/>
        <a:defRPr sz="2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685818" rtl="0" eaLnBrk="1" latinLnBrk="0" hangingPunct="1">
        <a:lnSpc>
          <a:spcPct val="90000"/>
        </a:lnSpc>
        <a:spcBef>
          <a:spcPts val="450"/>
        </a:spcBef>
        <a:spcAft>
          <a:spcPts val="450"/>
        </a:spcAft>
        <a:buFont typeface="Arial" panose="020B0604020202020204" pitchFamily="34" charset="0"/>
        <a:buNone/>
        <a:defRPr lang="en-US" sz="1401" kern="1200" noProof="0" dirty="0" smtClean="0">
          <a:solidFill>
            <a:schemeClr val="tx1">
              <a:lumMod val="90000"/>
              <a:lumOff val="10000"/>
            </a:schemeClr>
          </a:solidFill>
          <a:latin typeface="+mn-lt"/>
          <a:ea typeface="+mn-ea"/>
          <a:cs typeface="+mn-cs"/>
        </a:defRPr>
      </a:lvl1pPr>
      <a:lvl2pPr marL="135004" indent="-135004" algn="l" defTabSz="685818" rtl="0" eaLnBrk="1" latinLnBrk="0" hangingPunct="1">
        <a:lnSpc>
          <a:spcPct val="90000"/>
        </a:lnSpc>
        <a:spcBef>
          <a:spcPts val="0"/>
        </a:spcBef>
        <a:spcAft>
          <a:spcPts val="450"/>
        </a:spcAft>
        <a:buFont typeface="System Font Regular"/>
        <a:buChar char="–"/>
        <a:tabLst/>
        <a:defRPr sz="1401" kern="1200">
          <a:solidFill>
            <a:schemeClr val="tx1">
              <a:lumMod val="90000"/>
              <a:lumOff val="10000"/>
            </a:schemeClr>
          </a:solidFill>
          <a:latin typeface="+mn-lt"/>
          <a:ea typeface="+mn-ea"/>
          <a:cs typeface="+mn-cs"/>
        </a:defRPr>
      </a:lvl2pPr>
      <a:lvl3pPr marL="270007" indent="-135004" algn="l" defTabSz="685818" rtl="0" eaLnBrk="1" latinLnBrk="0" hangingPunct="1">
        <a:lnSpc>
          <a:spcPct val="90000"/>
        </a:lnSpc>
        <a:spcBef>
          <a:spcPts val="0"/>
        </a:spcBef>
        <a:spcAft>
          <a:spcPts val="450"/>
        </a:spcAft>
        <a:buFont typeface="System Font Regular"/>
        <a:buChar char="–"/>
        <a:tabLst/>
        <a:defRPr sz="1401" kern="1200">
          <a:solidFill>
            <a:schemeClr val="tx1">
              <a:lumMod val="90000"/>
              <a:lumOff val="10000"/>
            </a:schemeClr>
          </a:solidFill>
          <a:latin typeface="+mn-lt"/>
          <a:ea typeface="+mn-ea"/>
          <a:cs typeface="+mn-cs"/>
        </a:defRPr>
      </a:lvl3pPr>
      <a:lvl4pPr marL="405011" indent="-135004" algn="l" defTabSz="685818" rtl="0" eaLnBrk="1" latinLnBrk="0" hangingPunct="1">
        <a:lnSpc>
          <a:spcPct val="90000"/>
        </a:lnSpc>
        <a:spcBef>
          <a:spcPts val="0"/>
        </a:spcBef>
        <a:spcAft>
          <a:spcPts val="450"/>
        </a:spcAft>
        <a:buFont typeface="System Font Regular"/>
        <a:buChar char="–"/>
        <a:tabLst/>
        <a:defRPr sz="1401" kern="1200">
          <a:solidFill>
            <a:schemeClr val="tx1">
              <a:lumMod val="90000"/>
              <a:lumOff val="10000"/>
            </a:schemeClr>
          </a:solidFill>
          <a:latin typeface="+mn-lt"/>
          <a:ea typeface="+mn-ea"/>
          <a:cs typeface="+mn-cs"/>
        </a:defRPr>
      </a:lvl4pPr>
      <a:lvl5pPr marL="540014" indent="-135004" algn="l" defTabSz="685818" rtl="0" eaLnBrk="1" latinLnBrk="0" hangingPunct="1">
        <a:lnSpc>
          <a:spcPct val="90000"/>
        </a:lnSpc>
        <a:spcBef>
          <a:spcPts val="0"/>
        </a:spcBef>
        <a:spcAft>
          <a:spcPts val="450"/>
        </a:spcAft>
        <a:buFont typeface="System Font Regular"/>
        <a:buChar char="–"/>
        <a:tabLst/>
        <a:defRPr sz="1401" kern="1200">
          <a:solidFill>
            <a:schemeClr val="tx1">
              <a:lumMod val="90000"/>
              <a:lumOff val="10000"/>
            </a:schemeClr>
          </a:solidFill>
          <a:latin typeface="+mn-lt"/>
          <a:ea typeface="+mn-ea"/>
          <a:cs typeface="+mn-cs"/>
        </a:defRPr>
      </a:lvl5pPr>
      <a:lvl6pPr marL="0" indent="0" algn="l" defTabSz="685818" rtl="0" eaLnBrk="1" latinLnBrk="0" hangingPunct="1">
        <a:lnSpc>
          <a:spcPct val="90000"/>
        </a:lnSpc>
        <a:spcBef>
          <a:spcPts val="450"/>
        </a:spcBef>
        <a:spcAft>
          <a:spcPts val="450"/>
        </a:spcAft>
        <a:buFont typeface="Arial" panose="020B0604020202020204" pitchFamily="34" charset="0"/>
        <a:buNone/>
        <a:tabLst/>
        <a:defRPr sz="825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685818" rtl="0" eaLnBrk="1" latinLnBrk="0" hangingPunct="1">
        <a:lnSpc>
          <a:spcPct val="90000"/>
        </a:lnSpc>
        <a:spcBef>
          <a:spcPts val="450"/>
        </a:spcBef>
        <a:spcAft>
          <a:spcPts val="450"/>
        </a:spcAft>
        <a:buFont typeface="Arial" panose="020B0604020202020204" pitchFamily="34" charset="0"/>
        <a:buNone/>
        <a:tabLst/>
        <a:defRPr sz="825" kern="120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685818" rtl="0" eaLnBrk="1" latinLnBrk="0" hangingPunct="1">
        <a:lnSpc>
          <a:spcPct val="90000"/>
        </a:lnSpc>
        <a:spcBef>
          <a:spcPts val="450"/>
        </a:spcBef>
        <a:spcAft>
          <a:spcPts val="450"/>
        </a:spcAft>
        <a:buFont typeface="Arial" panose="020B0604020202020204" pitchFamily="34" charset="0"/>
        <a:buNone/>
        <a:tabLst/>
        <a:defRPr sz="825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685818" rtl="0" eaLnBrk="1" latinLnBrk="0" hangingPunct="1">
        <a:lnSpc>
          <a:spcPct val="90000"/>
        </a:lnSpc>
        <a:spcBef>
          <a:spcPts val="450"/>
        </a:spcBef>
        <a:spcAft>
          <a:spcPts val="450"/>
        </a:spcAft>
        <a:buFont typeface="Arial" panose="020B0604020202020204" pitchFamily="34" charset="0"/>
        <a:buNone/>
        <a:tabLst/>
        <a:defRPr sz="82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1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8" algn="l" defTabSz="68581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18" algn="l" defTabSz="68581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26" algn="l" defTabSz="68581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34" algn="l" defTabSz="68581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43" algn="l" defTabSz="68581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52" algn="l" defTabSz="68581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60" algn="l" defTabSz="68581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69" algn="l" defTabSz="68581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40">
          <p15:clr>
            <a:srgbClr val="B4B4B4"/>
          </p15:clr>
        </p15:guide>
        <p15:guide id="2" orient="horz" pos="480">
          <p15:clr>
            <a:srgbClr val="B4B4B4"/>
          </p15:clr>
        </p15:guide>
        <p15:guide id="3" orient="horz" pos="720">
          <p15:clr>
            <a:srgbClr val="B4B4B4"/>
          </p15:clr>
        </p15:guide>
        <p15:guide id="4" orient="horz" pos="960">
          <p15:clr>
            <a:srgbClr val="B4B4B4"/>
          </p15:clr>
        </p15:guide>
        <p15:guide id="5" orient="horz" pos="1200">
          <p15:clr>
            <a:srgbClr val="B4B4B4"/>
          </p15:clr>
        </p15:guide>
        <p15:guide id="6" orient="horz" pos="1440">
          <p15:clr>
            <a:srgbClr val="B4B4B4"/>
          </p15:clr>
        </p15:guide>
        <p15:guide id="7" orient="horz" pos="1680">
          <p15:clr>
            <a:srgbClr val="B4B4B4"/>
          </p15:clr>
        </p15:guide>
        <p15:guide id="8" orient="horz" pos="1920">
          <p15:clr>
            <a:srgbClr val="B4B4B4"/>
          </p15:clr>
        </p15:guide>
        <p15:guide id="9" orient="horz" pos="2160">
          <p15:clr>
            <a:srgbClr val="B4B4B4"/>
          </p15:clr>
        </p15:guide>
        <p15:guide id="10" orient="horz" pos="2400">
          <p15:clr>
            <a:srgbClr val="B4B4B4"/>
          </p15:clr>
        </p15:guide>
        <p15:guide id="11" orient="horz" pos="2640">
          <p15:clr>
            <a:srgbClr val="B4B4B4"/>
          </p15:clr>
        </p15:guide>
        <p15:guide id="12" orient="horz" pos="2880">
          <p15:clr>
            <a:srgbClr val="B4B4B4"/>
          </p15:clr>
        </p15:guide>
        <p15:guide id="13" orient="horz" pos="3120">
          <p15:clr>
            <a:srgbClr val="B4B4B4"/>
          </p15:clr>
        </p15:guide>
        <p15:guide id="14" orient="horz" pos="3360">
          <p15:clr>
            <a:srgbClr val="B4B4B4"/>
          </p15:clr>
        </p15:guide>
        <p15:guide id="15" orient="horz" pos="3600">
          <p15:clr>
            <a:srgbClr val="B4B4B4"/>
          </p15:clr>
        </p15:guide>
        <p15:guide id="16" orient="horz" pos="3840">
          <p15:clr>
            <a:srgbClr val="B4B4B4"/>
          </p15:clr>
        </p15:guide>
        <p15:guide id="17" orient="horz" pos="4080">
          <p15:clr>
            <a:srgbClr val="B4B4B4"/>
          </p15:clr>
        </p15:guide>
        <p15:guide id="18" pos="240">
          <p15:clr>
            <a:srgbClr val="B4B4B4"/>
          </p15:clr>
        </p15:guide>
        <p15:guide id="19" pos="480">
          <p15:clr>
            <a:srgbClr val="B4B4B4"/>
          </p15:clr>
        </p15:guide>
        <p15:guide id="20" pos="720">
          <p15:clr>
            <a:srgbClr val="B4B4B4"/>
          </p15:clr>
        </p15:guide>
        <p15:guide id="21" pos="960">
          <p15:clr>
            <a:srgbClr val="B4B4B4"/>
          </p15:clr>
        </p15:guide>
        <p15:guide id="22" pos="1200">
          <p15:clr>
            <a:srgbClr val="B4B4B4"/>
          </p15:clr>
        </p15:guide>
        <p15:guide id="23" pos="1440">
          <p15:clr>
            <a:srgbClr val="B4B4B4"/>
          </p15:clr>
        </p15:guide>
        <p15:guide id="24" pos="1680">
          <p15:clr>
            <a:srgbClr val="B4B4B4"/>
          </p15:clr>
        </p15:guide>
        <p15:guide id="25" pos="1920">
          <p15:clr>
            <a:srgbClr val="B4B4B4"/>
          </p15:clr>
        </p15:guide>
        <p15:guide id="26" pos="2160">
          <p15:clr>
            <a:srgbClr val="B4B4B4"/>
          </p15:clr>
        </p15:guide>
        <p15:guide id="27" pos="2400">
          <p15:clr>
            <a:srgbClr val="B4B4B4"/>
          </p15:clr>
        </p15:guide>
        <p15:guide id="28" pos="2640">
          <p15:clr>
            <a:srgbClr val="B4B4B4"/>
          </p15:clr>
        </p15:guide>
        <p15:guide id="29" pos="2880">
          <p15:clr>
            <a:srgbClr val="B4B4B4"/>
          </p15:clr>
        </p15:guide>
        <p15:guide id="30" pos="3120">
          <p15:clr>
            <a:srgbClr val="B4B4B4"/>
          </p15:clr>
        </p15:guide>
        <p15:guide id="31" pos="3360">
          <p15:clr>
            <a:srgbClr val="B4B4B4"/>
          </p15:clr>
        </p15:guide>
        <p15:guide id="32" pos="3600">
          <p15:clr>
            <a:srgbClr val="B4B4B4"/>
          </p15:clr>
        </p15:guide>
        <p15:guide id="33" pos="3840">
          <p15:clr>
            <a:srgbClr val="B4B4B4"/>
          </p15:clr>
        </p15:guide>
        <p15:guide id="34" pos="4080">
          <p15:clr>
            <a:srgbClr val="B4B4B4"/>
          </p15:clr>
        </p15:guide>
        <p15:guide id="35" pos="4320">
          <p15:clr>
            <a:srgbClr val="B4B4B4"/>
          </p15:clr>
        </p15:guide>
        <p15:guide id="36" pos="4560">
          <p15:clr>
            <a:srgbClr val="B4B4B4"/>
          </p15:clr>
        </p15:guide>
        <p15:guide id="37" pos="4800">
          <p15:clr>
            <a:srgbClr val="B4B4B4"/>
          </p15:clr>
        </p15:guide>
        <p15:guide id="38" pos="5040">
          <p15:clr>
            <a:srgbClr val="B4B4B4"/>
          </p15:clr>
        </p15:guide>
        <p15:guide id="39" pos="5280">
          <p15:clr>
            <a:srgbClr val="B4B4B4"/>
          </p15:clr>
        </p15:guide>
        <p15:guide id="40" pos="5520">
          <p15:clr>
            <a:srgbClr val="B4B4B4"/>
          </p15:clr>
        </p15:guide>
        <p15:guide id="41" pos="5760">
          <p15:clr>
            <a:srgbClr val="B4B4B4"/>
          </p15:clr>
        </p15:guide>
        <p15:guide id="42" pos="6000">
          <p15:clr>
            <a:srgbClr val="B4B4B4"/>
          </p15:clr>
        </p15:guide>
        <p15:guide id="43" pos="6240">
          <p15:clr>
            <a:srgbClr val="B4B4B4"/>
          </p15:clr>
        </p15:guide>
        <p15:guide id="44" pos="6480">
          <p15:clr>
            <a:srgbClr val="B4B4B4"/>
          </p15:clr>
        </p15:guide>
        <p15:guide id="45" pos="6720">
          <p15:clr>
            <a:srgbClr val="B4B4B4"/>
          </p15:clr>
        </p15:guide>
        <p15:guide id="46" pos="6960">
          <p15:clr>
            <a:srgbClr val="B4B4B4"/>
          </p15:clr>
        </p15:guide>
        <p15:guide id="47" pos="7200">
          <p15:clr>
            <a:srgbClr val="B4B4B4"/>
          </p15:clr>
        </p15:guide>
        <p15:guide id="48" pos="7440">
          <p15:clr>
            <a:srgbClr val="B4B4B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8D1BB6C3-85C0-4D78-A335-487D253A70CD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8"/>
            </p:custDataLst>
            <p:extLst>
              <p:ext uri="{D42A27DB-BD31-4B8C-83A1-F6EECF244321}">
                <p14:modId xmlns:p14="http://schemas.microsoft.com/office/powerpoint/2010/main" val="2805465738"/>
              </p:ext>
            </p:extLst>
          </p:nvPr>
        </p:nvGraphicFramePr>
        <p:xfrm>
          <a:off x="1589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0" imgW="473" imgH="473" progId="TCLayout.ActiveDocument.1">
                  <p:embed/>
                </p:oleObj>
              </mc:Choice>
              <mc:Fallback>
                <p:oleObj name="think-cell Slide" r:id="rId10" imgW="473" imgH="473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8D1BB6C3-85C0-4D78-A335-487D253A70C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589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0A01742A-C2C4-4349-BA00-741293CB36A4}"/>
              </a:ext>
            </a:extLst>
          </p:cNvPr>
          <p:cNvSpPr/>
          <p:nvPr userDrawn="1">
            <p:custDataLst>
              <p:tags r:id="rId9"/>
            </p:custDataLst>
          </p:nvPr>
        </p:nvSpPr>
        <p:spPr>
          <a:xfrm>
            <a:off x="2" y="0"/>
            <a:ext cx="158751" cy="158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t" anchorCtr="0">
            <a:noAutofit/>
          </a:bodyPr>
          <a:lstStyle/>
          <a:p>
            <a:pPr marL="0" marR="0" lvl="0" indent="0" algn="l" defTabSz="685818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000" b="1" i="0" u="none" strike="noStrike" kern="1200" cap="none" spc="0" normalizeH="0" baseline="0" noProof="0">
              <a:ln>
                <a:noFill/>
              </a:ln>
              <a:solidFill>
                <a:srgbClr val="1E1E1E"/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0368699-BA99-E84F-AB32-4E762B32A26B}"/>
              </a:ext>
            </a:extLst>
          </p:cNvPr>
          <p:cNvSpPr/>
          <p:nvPr userDrawn="1"/>
        </p:nvSpPr>
        <p:spPr>
          <a:xfrm>
            <a:off x="0" y="4"/>
            <a:ext cx="3048000" cy="68595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685818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5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04B5871-DB92-6F46-AA38-789E9F552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710" y="389709"/>
            <a:ext cx="2277290" cy="2277291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r>
              <a:rPr lang="en-GB"/>
              <a:t>Key message. </a:t>
            </a:r>
            <a:br>
              <a:rPr lang="en-GB"/>
            </a:br>
            <a:r>
              <a:rPr lang="en-GB"/>
              <a:t>If the audience reads just this, it will be enough. Make every word count. Say it like you would in the room.</a:t>
            </a:r>
            <a:endParaRPr lang="en-US" noProof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6AB4B1-7789-CE46-95B2-2777D77936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37711" y="389709"/>
            <a:ext cx="8378825" cy="608729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This is where you make your case with relevant evidence and information. Keep sentences concise. Avoid jargon and repetition.</a:t>
            </a:r>
          </a:p>
          <a:p>
            <a:pPr lvl="1"/>
            <a:r>
              <a:rPr lang="en-US" noProof="0"/>
              <a:t>Bullet 1: Second level</a:t>
            </a:r>
          </a:p>
          <a:p>
            <a:pPr lvl="2"/>
            <a:r>
              <a:rPr lang="en-US" noProof="0"/>
              <a:t>Bullet 2: Third level</a:t>
            </a:r>
          </a:p>
          <a:p>
            <a:pPr lvl="3"/>
            <a:r>
              <a:rPr lang="en-US" noProof="0"/>
              <a:t>Bullet 3: Fourth level</a:t>
            </a:r>
          </a:p>
          <a:p>
            <a:pPr lvl="4"/>
            <a:r>
              <a:rPr lang="en-US" noProof="0"/>
              <a:t>Bullet 4: Fifth level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F6EEA3-2E52-4E6C-B9A8-118544629F07}"/>
              </a:ext>
            </a:extLst>
          </p:cNvPr>
          <p:cNvSpPr txBox="1"/>
          <p:nvPr userDrawn="1"/>
        </p:nvSpPr>
        <p:spPr>
          <a:xfrm>
            <a:off x="173851" y="5733256"/>
            <a:ext cx="2700300" cy="152349"/>
          </a:xfrm>
          <a:prstGeom prst="rect">
            <a:avLst/>
          </a:prstGeom>
          <a:noFill/>
          <a:ln w="6350" cap="flat">
            <a:noFill/>
            <a:miter lim="800000"/>
          </a:ln>
        </p:spPr>
        <p:txBody>
          <a:bodyPr wrap="square" lIns="0" tIns="0" rIns="0" bIns="0" rtlCol="0" anchor="t" anchorCtr="0">
            <a:spAutoFit/>
          </a:bodyPr>
          <a:lstStyle/>
          <a:p>
            <a:pPr marL="0" marR="0" lvl="0" indent="0" algn="ctr" defTabSz="685818" rtl="0" eaLnBrk="1" fontAlgn="auto" latinLnBrk="0" hangingPunct="1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rgbClr val="F5F5F5"/>
              </a:buClr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Restricted Access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F3F1791-4180-48E4-A1FE-3DE6689795D2}"/>
              </a:ext>
            </a:extLst>
          </p:cNvPr>
          <p:cNvSpPr txBox="1"/>
          <p:nvPr userDrawn="1"/>
        </p:nvSpPr>
        <p:spPr>
          <a:xfrm>
            <a:off x="0" y="6595256"/>
            <a:ext cx="312504" cy="138499"/>
          </a:xfrm>
          <a:prstGeom prst="rect">
            <a:avLst/>
          </a:prstGeom>
          <a:noFill/>
          <a:ln w="6350">
            <a:noFill/>
            <a:miter lim="800000"/>
          </a:ln>
        </p:spPr>
        <p:txBody>
          <a:bodyPr wrap="none" lIns="0" tIns="0" rIns="0" bIns="0" rtlCol="0" anchor="b" anchorCtr="0">
            <a:noAutofit/>
          </a:bodyPr>
          <a:lstStyle/>
          <a:p>
            <a:pPr algn="r"/>
            <a:fld id="{6CE8C368-3382-4C28-AE75-DF7C05ACA19D}" type="slidenum">
              <a:rPr lang="en-US" sz="1200" b="1">
                <a:solidFill>
                  <a:schemeClr val="tx1"/>
                </a:solidFill>
              </a:rPr>
              <a:pPr algn="r"/>
              <a:t>‹#›</a:t>
            </a:fld>
            <a:endParaRPr lang="en-US" sz="1200" b="1">
              <a:solidFill>
                <a:schemeClr val="tx1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5F37772-2CCE-37B1-985E-5FB2E8501066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1062274" y="6100425"/>
            <a:ext cx="923452" cy="564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7192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5" r:id="rId4"/>
    <p:sldLayoutId id="2147483696" r:id="rId5"/>
    <p:sldLayoutId id="2147483697" r:id="rId6"/>
  </p:sldLayoutIdLst>
  <p:hf hdr="0" ftr="0" dt="0"/>
  <p:txStyles>
    <p:titleStyle>
      <a:lvl1pPr marL="0" algn="l" defTabSz="685818" rtl="0" eaLnBrk="1" latinLnBrk="0" hangingPunct="1">
        <a:lnSpc>
          <a:spcPct val="90000"/>
        </a:lnSpc>
        <a:spcBef>
          <a:spcPts val="0"/>
        </a:spcBef>
        <a:spcAft>
          <a:spcPts val="0"/>
        </a:spcAft>
        <a:buNone/>
        <a:defRPr sz="2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685818" rtl="0" eaLnBrk="1" latinLnBrk="0" hangingPunct="1">
        <a:lnSpc>
          <a:spcPct val="90000"/>
        </a:lnSpc>
        <a:spcBef>
          <a:spcPts val="450"/>
        </a:spcBef>
        <a:spcAft>
          <a:spcPts val="450"/>
        </a:spcAft>
        <a:buFont typeface="Arial" panose="020B0604020202020204" pitchFamily="34" charset="0"/>
        <a:buNone/>
        <a:defRPr lang="en-US" sz="1401" kern="1200" noProof="0" dirty="0" smtClean="0">
          <a:solidFill>
            <a:schemeClr val="tx1"/>
          </a:solidFill>
          <a:latin typeface="+mn-lt"/>
          <a:ea typeface="+mn-ea"/>
          <a:cs typeface="+mn-cs"/>
        </a:defRPr>
      </a:lvl1pPr>
      <a:lvl2pPr marL="135004" indent="-135004" algn="l" defTabSz="685818" rtl="0" eaLnBrk="1" latinLnBrk="0" hangingPunct="1">
        <a:lnSpc>
          <a:spcPct val="90000"/>
        </a:lnSpc>
        <a:spcBef>
          <a:spcPts val="0"/>
        </a:spcBef>
        <a:spcAft>
          <a:spcPts val="450"/>
        </a:spcAft>
        <a:buFont typeface="System Font Regular"/>
        <a:buChar char="–"/>
        <a:tabLst/>
        <a:defRPr sz="1401" kern="1200">
          <a:solidFill>
            <a:schemeClr val="tx1"/>
          </a:solidFill>
          <a:latin typeface="+mn-lt"/>
          <a:ea typeface="+mn-ea"/>
          <a:cs typeface="+mn-cs"/>
        </a:defRPr>
      </a:lvl2pPr>
      <a:lvl3pPr marL="270007" indent="-135004" algn="l" defTabSz="685818" rtl="0" eaLnBrk="1" latinLnBrk="0" hangingPunct="1">
        <a:lnSpc>
          <a:spcPct val="90000"/>
        </a:lnSpc>
        <a:spcBef>
          <a:spcPts val="0"/>
        </a:spcBef>
        <a:spcAft>
          <a:spcPts val="450"/>
        </a:spcAft>
        <a:buFont typeface="System Font Regular"/>
        <a:buChar char="–"/>
        <a:tabLst/>
        <a:defRPr sz="1401" kern="1200">
          <a:solidFill>
            <a:schemeClr val="tx1"/>
          </a:solidFill>
          <a:latin typeface="+mn-lt"/>
          <a:ea typeface="+mn-ea"/>
          <a:cs typeface="+mn-cs"/>
        </a:defRPr>
      </a:lvl3pPr>
      <a:lvl4pPr marL="405011" indent="-135004" algn="l" defTabSz="685818" rtl="0" eaLnBrk="1" latinLnBrk="0" hangingPunct="1">
        <a:lnSpc>
          <a:spcPct val="90000"/>
        </a:lnSpc>
        <a:spcBef>
          <a:spcPts val="0"/>
        </a:spcBef>
        <a:spcAft>
          <a:spcPts val="450"/>
        </a:spcAft>
        <a:buFont typeface="System Font Regular"/>
        <a:buChar char="–"/>
        <a:tabLst/>
        <a:defRPr sz="1401" kern="1200">
          <a:solidFill>
            <a:schemeClr val="tx1"/>
          </a:solidFill>
          <a:latin typeface="+mn-lt"/>
          <a:ea typeface="+mn-ea"/>
          <a:cs typeface="+mn-cs"/>
        </a:defRPr>
      </a:lvl4pPr>
      <a:lvl5pPr marL="540014" indent="-135004" algn="l" defTabSz="685818" rtl="0" eaLnBrk="1" latinLnBrk="0" hangingPunct="1">
        <a:lnSpc>
          <a:spcPct val="90000"/>
        </a:lnSpc>
        <a:spcBef>
          <a:spcPts val="0"/>
        </a:spcBef>
        <a:spcAft>
          <a:spcPts val="450"/>
        </a:spcAft>
        <a:buFont typeface="System Font Regular"/>
        <a:buChar char="–"/>
        <a:tabLst/>
        <a:defRPr sz="1401" kern="1200">
          <a:solidFill>
            <a:schemeClr val="tx1"/>
          </a:solidFill>
          <a:latin typeface="+mn-lt"/>
          <a:ea typeface="+mn-ea"/>
          <a:cs typeface="+mn-cs"/>
        </a:defRPr>
      </a:lvl5pPr>
      <a:lvl6pPr marL="0" indent="0" algn="l" defTabSz="685818" rtl="0" eaLnBrk="1" latinLnBrk="0" hangingPunct="1">
        <a:lnSpc>
          <a:spcPct val="90000"/>
        </a:lnSpc>
        <a:spcBef>
          <a:spcPts val="450"/>
        </a:spcBef>
        <a:spcAft>
          <a:spcPts val="450"/>
        </a:spcAft>
        <a:buFont typeface="Arial" panose="020B0604020202020204" pitchFamily="34" charset="0"/>
        <a:buNone/>
        <a:tabLst/>
        <a:defRPr sz="825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685818" rtl="0" eaLnBrk="1" latinLnBrk="0" hangingPunct="1">
        <a:lnSpc>
          <a:spcPct val="90000"/>
        </a:lnSpc>
        <a:spcBef>
          <a:spcPts val="450"/>
        </a:spcBef>
        <a:spcAft>
          <a:spcPts val="450"/>
        </a:spcAft>
        <a:buFont typeface="Arial" panose="020B0604020202020204" pitchFamily="34" charset="0"/>
        <a:buNone/>
        <a:tabLst/>
        <a:defRPr sz="825" kern="120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685818" rtl="0" eaLnBrk="1" latinLnBrk="0" hangingPunct="1">
        <a:lnSpc>
          <a:spcPct val="90000"/>
        </a:lnSpc>
        <a:spcBef>
          <a:spcPts val="450"/>
        </a:spcBef>
        <a:spcAft>
          <a:spcPts val="450"/>
        </a:spcAft>
        <a:buFont typeface="Arial" panose="020B0604020202020204" pitchFamily="34" charset="0"/>
        <a:buNone/>
        <a:tabLst/>
        <a:defRPr sz="825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685818" rtl="0" eaLnBrk="1" latinLnBrk="0" hangingPunct="1">
        <a:lnSpc>
          <a:spcPct val="90000"/>
        </a:lnSpc>
        <a:spcBef>
          <a:spcPts val="450"/>
        </a:spcBef>
        <a:spcAft>
          <a:spcPts val="450"/>
        </a:spcAft>
        <a:buFont typeface="Arial" panose="020B0604020202020204" pitchFamily="34" charset="0"/>
        <a:buNone/>
        <a:tabLst/>
        <a:defRPr sz="82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1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8" algn="l" defTabSz="68581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18" algn="l" defTabSz="68581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26" algn="l" defTabSz="68581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34" algn="l" defTabSz="68581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43" algn="l" defTabSz="68581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52" algn="l" defTabSz="68581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60" algn="l" defTabSz="68581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69" algn="l" defTabSz="68581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40">
          <p15:clr>
            <a:srgbClr val="B4B4B4"/>
          </p15:clr>
        </p15:guide>
        <p15:guide id="2" orient="horz" pos="480">
          <p15:clr>
            <a:srgbClr val="B4B4B4"/>
          </p15:clr>
        </p15:guide>
        <p15:guide id="3" orient="horz" pos="720">
          <p15:clr>
            <a:srgbClr val="B4B4B4"/>
          </p15:clr>
        </p15:guide>
        <p15:guide id="4" orient="horz" pos="960">
          <p15:clr>
            <a:srgbClr val="B4B4B4"/>
          </p15:clr>
        </p15:guide>
        <p15:guide id="5" orient="horz" pos="1200">
          <p15:clr>
            <a:srgbClr val="B4B4B4"/>
          </p15:clr>
        </p15:guide>
        <p15:guide id="6" orient="horz" pos="1440">
          <p15:clr>
            <a:srgbClr val="B4B4B4"/>
          </p15:clr>
        </p15:guide>
        <p15:guide id="7" orient="horz" pos="1680">
          <p15:clr>
            <a:srgbClr val="B4B4B4"/>
          </p15:clr>
        </p15:guide>
        <p15:guide id="8" orient="horz" pos="1920">
          <p15:clr>
            <a:srgbClr val="B4B4B4"/>
          </p15:clr>
        </p15:guide>
        <p15:guide id="9" orient="horz" pos="2160">
          <p15:clr>
            <a:srgbClr val="B4B4B4"/>
          </p15:clr>
        </p15:guide>
        <p15:guide id="10" orient="horz" pos="2400">
          <p15:clr>
            <a:srgbClr val="B4B4B4"/>
          </p15:clr>
        </p15:guide>
        <p15:guide id="11" orient="horz" pos="2640">
          <p15:clr>
            <a:srgbClr val="B4B4B4"/>
          </p15:clr>
        </p15:guide>
        <p15:guide id="12" orient="horz" pos="2880">
          <p15:clr>
            <a:srgbClr val="B4B4B4"/>
          </p15:clr>
        </p15:guide>
        <p15:guide id="13" orient="horz" pos="3120">
          <p15:clr>
            <a:srgbClr val="B4B4B4"/>
          </p15:clr>
        </p15:guide>
        <p15:guide id="14" orient="horz" pos="3360">
          <p15:clr>
            <a:srgbClr val="B4B4B4"/>
          </p15:clr>
        </p15:guide>
        <p15:guide id="15" orient="horz" pos="3600">
          <p15:clr>
            <a:srgbClr val="B4B4B4"/>
          </p15:clr>
        </p15:guide>
        <p15:guide id="16" orient="horz" pos="3840">
          <p15:clr>
            <a:srgbClr val="B4B4B4"/>
          </p15:clr>
        </p15:guide>
        <p15:guide id="17" orient="horz" pos="4080">
          <p15:clr>
            <a:srgbClr val="B4B4B4"/>
          </p15:clr>
        </p15:guide>
        <p15:guide id="18" pos="240">
          <p15:clr>
            <a:srgbClr val="B4B4B4"/>
          </p15:clr>
        </p15:guide>
        <p15:guide id="19" pos="480">
          <p15:clr>
            <a:srgbClr val="B4B4B4"/>
          </p15:clr>
        </p15:guide>
        <p15:guide id="20" pos="720">
          <p15:clr>
            <a:srgbClr val="B4B4B4"/>
          </p15:clr>
        </p15:guide>
        <p15:guide id="21" pos="960">
          <p15:clr>
            <a:srgbClr val="B4B4B4"/>
          </p15:clr>
        </p15:guide>
        <p15:guide id="22" pos="1200">
          <p15:clr>
            <a:srgbClr val="B4B4B4"/>
          </p15:clr>
        </p15:guide>
        <p15:guide id="23" pos="1440">
          <p15:clr>
            <a:srgbClr val="B4B4B4"/>
          </p15:clr>
        </p15:guide>
        <p15:guide id="24" pos="1680">
          <p15:clr>
            <a:srgbClr val="B4B4B4"/>
          </p15:clr>
        </p15:guide>
        <p15:guide id="25" pos="1920">
          <p15:clr>
            <a:srgbClr val="B4B4B4"/>
          </p15:clr>
        </p15:guide>
        <p15:guide id="26" pos="2160">
          <p15:clr>
            <a:srgbClr val="B4B4B4"/>
          </p15:clr>
        </p15:guide>
        <p15:guide id="27" pos="2400">
          <p15:clr>
            <a:srgbClr val="B4B4B4"/>
          </p15:clr>
        </p15:guide>
        <p15:guide id="28" pos="2640">
          <p15:clr>
            <a:srgbClr val="B4B4B4"/>
          </p15:clr>
        </p15:guide>
        <p15:guide id="29" pos="2880">
          <p15:clr>
            <a:srgbClr val="B4B4B4"/>
          </p15:clr>
        </p15:guide>
        <p15:guide id="30" pos="3120">
          <p15:clr>
            <a:srgbClr val="B4B4B4"/>
          </p15:clr>
        </p15:guide>
        <p15:guide id="31" pos="3360">
          <p15:clr>
            <a:srgbClr val="B4B4B4"/>
          </p15:clr>
        </p15:guide>
        <p15:guide id="32" pos="3600">
          <p15:clr>
            <a:srgbClr val="B4B4B4"/>
          </p15:clr>
        </p15:guide>
        <p15:guide id="33" pos="3840">
          <p15:clr>
            <a:srgbClr val="B4B4B4"/>
          </p15:clr>
        </p15:guide>
        <p15:guide id="34" pos="4080">
          <p15:clr>
            <a:srgbClr val="B4B4B4"/>
          </p15:clr>
        </p15:guide>
        <p15:guide id="35" pos="4320">
          <p15:clr>
            <a:srgbClr val="B4B4B4"/>
          </p15:clr>
        </p15:guide>
        <p15:guide id="36" pos="4560">
          <p15:clr>
            <a:srgbClr val="B4B4B4"/>
          </p15:clr>
        </p15:guide>
        <p15:guide id="37" pos="4800">
          <p15:clr>
            <a:srgbClr val="B4B4B4"/>
          </p15:clr>
        </p15:guide>
        <p15:guide id="38" pos="5040">
          <p15:clr>
            <a:srgbClr val="B4B4B4"/>
          </p15:clr>
        </p15:guide>
        <p15:guide id="39" pos="5280">
          <p15:clr>
            <a:srgbClr val="B4B4B4"/>
          </p15:clr>
        </p15:guide>
        <p15:guide id="40" pos="5520">
          <p15:clr>
            <a:srgbClr val="B4B4B4"/>
          </p15:clr>
        </p15:guide>
        <p15:guide id="41" pos="5760">
          <p15:clr>
            <a:srgbClr val="B4B4B4"/>
          </p15:clr>
        </p15:guide>
        <p15:guide id="42" pos="6000">
          <p15:clr>
            <a:srgbClr val="B4B4B4"/>
          </p15:clr>
        </p15:guide>
        <p15:guide id="43" pos="6240">
          <p15:clr>
            <a:srgbClr val="B4B4B4"/>
          </p15:clr>
        </p15:guide>
        <p15:guide id="44" pos="6480">
          <p15:clr>
            <a:srgbClr val="B4B4B4"/>
          </p15:clr>
        </p15:guide>
        <p15:guide id="45" pos="6720">
          <p15:clr>
            <a:srgbClr val="B4B4B4"/>
          </p15:clr>
        </p15:guide>
        <p15:guide id="46" pos="6960">
          <p15:clr>
            <a:srgbClr val="B4B4B4"/>
          </p15:clr>
        </p15:guide>
        <p15:guide id="47" pos="7200">
          <p15:clr>
            <a:srgbClr val="B4B4B4"/>
          </p15:clr>
        </p15:guide>
        <p15:guide id="48" pos="7440">
          <p15:clr>
            <a:srgbClr val="B4B4B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8D1BB6C3-85C0-4D78-A335-487D253A70CD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5"/>
            </p:custDataLst>
            <p:extLst>
              <p:ext uri="{D42A27DB-BD31-4B8C-83A1-F6EECF244321}">
                <p14:modId xmlns:p14="http://schemas.microsoft.com/office/powerpoint/2010/main" val="2418097595"/>
              </p:ext>
            </p:extLst>
          </p:nvPr>
        </p:nvGraphicFramePr>
        <p:xfrm>
          <a:off x="1589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7" imgW="473" imgH="473" progId="TCLayout.ActiveDocument.1">
                  <p:embed/>
                </p:oleObj>
              </mc:Choice>
              <mc:Fallback>
                <p:oleObj name="think-cell Slide" r:id="rId17" imgW="473" imgH="473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8D1BB6C3-85C0-4D78-A335-487D253A70C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1589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0A01742A-C2C4-4349-BA00-741293CB36A4}"/>
              </a:ext>
            </a:extLst>
          </p:cNvPr>
          <p:cNvSpPr/>
          <p:nvPr userDrawn="1">
            <p:custDataLst>
              <p:tags r:id="rId16"/>
            </p:custDataLst>
          </p:nvPr>
        </p:nvSpPr>
        <p:spPr>
          <a:xfrm>
            <a:off x="2" y="0"/>
            <a:ext cx="158751" cy="158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t" anchorCtr="0">
            <a:noAutofit/>
          </a:bodyPr>
          <a:lstStyle/>
          <a:p>
            <a:pPr marL="0" marR="0" lvl="0" indent="0" algn="l" defTabSz="685818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000" b="1" i="0" u="none" strike="noStrike" kern="1200" cap="none" spc="0" normalizeH="0" baseline="0" noProof="0" err="1">
              <a:ln>
                <a:noFill/>
              </a:ln>
              <a:solidFill>
                <a:srgbClr val="1E1E1E"/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0368699-BA99-E84F-AB32-4E762B32A26B}"/>
              </a:ext>
            </a:extLst>
          </p:cNvPr>
          <p:cNvSpPr/>
          <p:nvPr userDrawn="1"/>
        </p:nvSpPr>
        <p:spPr>
          <a:xfrm>
            <a:off x="0" y="4"/>
            <a:ext cx="3048000" cy="68595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685818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5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04B5871-DB92-6F46-AA38-789E9F552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381000"/>
            <a:ext cx="2286000" cy="228600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r>
              <a:rPr lang="en-GB"/>
              <a:t>Key message. </a:t>
            </a:r>
            <a:br>
              <a:rPr lang="en-GB"/>
            </a:br>
            <a:r>
              <a:rPr lang="en-GB"/>
              <a:t>If the audience reads just this, it will be enough. Make every word count. Say it like you would in the room.</a:t>
            </a:r>
            <a:endParaRPr lang="en-US" noProof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6AB4B1-7789-CE46-95B2-2777D77936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29002" y="381000"/>
            <a:ext cx="8378825" cy="5715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This is where you make your case with relevant evidence and information. Keep sentences concise. Avoid jargon and repetition.</a:t>
            </a:r>
          </a:p>
          <a:p>
            <a:pPr lvl="1"/>
            <a:r>
              <a:rPr lang="en-US" noProof="0"/>
              <a:t>Bullet 1: Second level</a:t>
            </a:r>
          </a:p>
          <a:p>
            <a:pPr lvl="2"/>
            <a:r>
              <a:rPr lang="en-US" noProof="0"/>
              <a:t>Bullet 2: Third level</a:t>
            </a:r>
          </a:p>
          <a:p>
            <a:pPr lvl="3"/>
            <a:r>
              <a:rPr lang="en-US" noProof="0"/>
              <a:t>Bullet 3: Fourth level</a:t>
            </a:r>
          </a:p>
          <a:p>
            <a:pPr lvl="4"/>
            <a:r>
              <a:rPr lang="en-US" noProof="0"/>
              <a:t>Bullet 4: Fifth level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F6EEA3-2E52-4E6C-B9A8-118544629F07}"/>
              </a:ext>
            </a:extLst>
          </p:cNvPr>
          <p:cNvSpPr txBox="1"/>
          <p:nvPr userDrawn="1"/>
        </p:nvSpPr>
        <p:spPr>
          <a:xfrm>
            <a:off x="173851" y="5738611"/>
            <a:ext cx="2700300" cy="152349"/>
          </a:xfrm>
          <a:prstGeom prst="rect">
            <a:avLst/>
          </a:prstGeom>
          <a:noFill/>
          <a:ln w="6350" cap="flat">
            <a:noFill/>
            <a:miter lim="800000"/>
          </a:ln>
        </p:spPr>
        <p:txBody>
          <a:bodyPr wrap="square" lIns="0" tIns="0" rIns="0" bIns="0" rtlCol="0" anchor="t" anchorCtr="0">
            <a:spAutoFit/>
          </a:bodyPr>
          <a:lstStyle/>
          <a:p>
            <a:pPr marL="0" marR="0" lvl="0" indent="0" algn="ctr" defTabSz="685818" rtl="0" eaLnBrk="1" fontAlgn="auto" latinLnBrk="0" hangingPunct="1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rgbClr val="F5F5F5"/>
              </a:buClr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Restricted Access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F3F1791-4180-48E4-A1FE-3DE6689795D2}"/>
              </a:ext>
            </a:extLst>
          </p:cNvPr>
          <p:cNvSpPr txBox="1"/>
          <p:nvPr userDrawn="1"/>
        </p:nvSpPr>
        <p:spPr>
          <a:xfrm>
            <a:off x="111062" y="6595256"/>
            <a:ext cx="265176" cy="138499"/>
          </a:xfrm>
          <a:prstGeom prst="rect">
            <a:avLst/>
          </a:prstGeom>
          <a:noFill/>
          <a:ln w="6350">
            <a:noFill/>
            <a:miter lim="800000"/>
          </a:ln>
        </p:spPr>
        <p:txBody>
          <a:bodyPr wrap="none" lIns="0" tIns="0" rIns="0" bIns="0" rtlCol="0" anchor="b" anchorCtr="0">
            <a:noAutofit/>
          </a:bodyPr>
          <a:lstStyle/>
          <a:p>
            <a:pPr algn="r"/>
            <a:fld id="{6CE8C368-3382-4C28-AE75-DF7C05ACA19D}" type="slidenum">
              <a:rPr lang="en-US" sz="1200" b="1">
                <a:solidFill>
                  <a:schemeClr val="tx1"/>
                </a:solidFill>
              </a:rPr>
              <a:pPr algn="r"/>
              <a:t>‹#›</a:t>
            </a:fld>
            <a:endParaRPr lang="en-US" sz="1200" b="1">
              <a:solidFill>
                <a:schemeClr val="tx1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22E998D-385F-55A4-5A1E-9659A1BD3BDE}"/>
              </a:ext>
            </a:extLst>
          </p:cNvPr>
          <p:cNvPicPr>
            <a:picLocks noChangeAspect="1"/>
          </p:cNvPicPr>
          <p:nvPr userDrawn="1"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1001" y="6072282"/>
            <a:ext cx="2286000" cy="543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9226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  <p:sldLayoutId id="2147483723" r:id="rId12"/>
    <p:sldLayoutId id="2147483725" r:id="rId13"/>
  </p:sldLayoutIdLst>
  <p:hf hdr="0" ftr="0" dt="0"/>
  <p:txStyles>
    <p:titleStyle>
      <a:lvl1pPr marL="0" algn="l" defTabSz="685818" rtl="0" eaLnBrk="1" latinLnBrk="0" hangingPunct="1">
        <a:lnSpc>
          <a:spcPct val="90000"/>
        </a:lnSpc>
        <a:spcBef>
          <a:spcPts val="0"/>
        </a:spcBef>
        <a:spcAft>
          <a:spcPts val="0"/>
        </a:spcAft>
        <a:buNone/>
        <a:defRPr sz="2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685818" rtl="0" eaLnBrk="1" latinLnBrk="0" hangingPunct="1">
        <a:lnSpc>
          <a:spcPct val="90000"/>
        </a:lnSpc>
        <a:spcBef>
          <a:spcPts val="450"/>
        </a:spcBef>
        <a:spcAft>
          <a:spcPts val="450"/>
        </a:spcAft>
        <a:buFont typeface="Arial" panose="020B0604020202020204" pitchFamily="34" charset="0"/>
        <a:buNone/>
        <a:defRPr lang="en-US" sz="1401" kern="1200" noProof="0" dirty="0" smtClean="0">
          <a:solidFill>
            <a:schemeClr val="tx1">
              <a:lumMod val="90000"/>
              <a:lumOff val="10000"/>
            </a:schemeClr>
          </a:solidFill>
          <a:latin typeface="+mn-lt"/>
          <a:ea typeface="+mn-ea"/>
          <a:cs typeface="+mn-cs"/>
        </a:defRPr>
      </a:lvl1pPr>
      <a:lvl2pPr marL="135004" indent="-135004" algn="l" defTabSz="685818" rtl="0" eaLnBrk="1" latinLnBrk="0" hangingPunct="1">
        <a:lnSpc>
          <a:spcPct val="90000"/>
        </a:lnSpc>
        <a:spcBef>
          <a:spcPts val="0"/>
        </a:spcBef>
        <a:spcAft>
          <a:spcPts val="450"/>
        </a:spcAft>
        <a:buFont typeface="System Font Regular"/>
        <a:buChar char="–"/>
        <a:tabLst/>
        <a:defRPr sz="1401" kern="1200">
          <a:solidFill>
            <a:schemeClr val="tx1">
              <a:lumMod val="90000"/>
              <a:lumOff val="10000"/>
            </a:schemeClr>
          </a:solidFill>
          <a:latin typeface="+mn-lt"/>
          <a:ea typeface="+mn-ea"/>
          <a:cs typeface="+mn-cs"/>
        </a:defRPr>
      </a:lvl2pPr>
      <a:lvl3pPr marL="270007" indent="-135004" algn="l" defTabSz="685818" rtl="0" eaLnBrk="1" latinLnBrk="0" hangingPunct="1">
        <a:lnSpc>
          <a:spcPct val="90000"/>
        </a:lnSpc>
        <a:spcBef>
          <a:spcPts val="0"/>
        </a:spcBef>
        <a:spcAft>
          <a:spcPts val="450"/>
        </a:spcAft>
        <a:buFont typeface="System Font Regular"/>
        <a:buChar char="–"/>
        <a:tabLst/>
        <a:defRPr sz="1401" kern="1200">
          <a:solidFill>
            <a:schemeClr val="tx1">
              <a:lumMod val="90000"/>
              <a:lumOff val="10000"/>
            </a:schemeClr>
          </a:solidFill>
          <a:latin typeface="+mn-lt"/>
          <a:ea typeface="+mn-ea"/>
          <a:cs typeface="+mn-cs"/>
        </a:defRPr>
      </a:lvl3pPr>
      <a:lvl4pPr marL="405011" indent="-135004" algn="l" defTabSz="685818" rtl="0" eaLnBrk="1" latinLnBrk="0" hangingPunct="1">
        <a:lnSpc>
          <a:spcPct val="90000"/>
        </a:lnSpc>
        <a:spcBef>
          <a:spcPts val="0"/>
        </a:spcBef>
        <a:spcAft>
          <a:spcPts val="450"/>
        </a:spcAft>
        <a:buFont typeface="System Font Regular"/>
        <a:buChar char="–"/>
        <a:tabLst/>
        <a:defRPr sz="1401" kern="1200">
          <a:solidFill>
            <a:schemeClr val="tx1">
              <a:lumMod val="90000"/>
              <a:lumOff val="10000"/>
            </a:schemeClr>
          </a:solidFill>
          <a:latin typeface="+mn-lt"/>
          <a:ea typeface="+mn-ea"/>
          <a:cs typeface="+mn-cs"/>
        </a:defRPr>
      </a:lvl4pPr>
      <a:lvl5pPr marL="540014" indent="-135004" algn="l" defTabSz="685818" rtl="0" eaLnBrk="1" latinLnBrk="0" hangingPunct="1">
        <a:lnSpc>
          <a:spcPct val="90000"/>
        </a:lnSpc>
        <a:spcBef>
          <a:spcPts val="0"/>
        </a:spcBef>
        <a:spcAft>
          <a:spcPts val="450"/>
        </a:spcAft>
        <a:buFont typeface="System Font Regular"/>
        <a:buChar char="–"/>
        <a:tabLst/>
        <a:defRPr sz="1401" kern="1200">
          <a:solidFill>
            <a:schemeClr val="tx1">
              <a:lumMod val="90000"/>
              <a:lumOff val="10000"/>
            </a:schemeClr>
          </a:solidFill>
          <a:latin typeface="+mn-lt"/>
          <a:ea typeface="+mn-ea"/>
          <a:cs typeface="+mn-cs"/>
        </a:defRPr>
      </a:lvl5pPr>
      <a:lvl6pPr marL="0" indent="0" algn="l" defTabSz="685818" rtl="0" eaLnBrk="1" latinLnBrk="0" hangingPunct="1">
        <a:lnSpc>
          <a:spcPct val="90000"/>
        </a:lnSpc>
        <a:spcBef>
          <a:spcPts val="450"/>
        </a:spcBef>
        <a:spcAft>
          <a:spcPts val="450"/>
        </a:spcAft>
        <a:buFont typeface="Arial" panose="020B0604020202020204" pitchFamily="34" charset="0"/>
        <a:buNone/>
        <a:tabLst/>
        <a:defRPr sz="825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685818" rtl="0" eaLnBrk="1" latinLnBrk="0" hangingPunct="1">
        <a:lnSpc>
          <a:spcPct val="90000"/>
        </a:lnSpc>
        <a:spcBef>
          <a:spcPts val="450"/>
        </a:spcBef>
        <a:spcAft>
          <a:spcPts val="450"/>
        </a:spcAft>
        <a:buFont typeface="Arial" panose="020B0604020202020204" pitchFamily="34" charset="0"/>
        <a:buNone/>
        <a:tabLst/>
        <a:defRPr sz="825" kern="120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685818" rtl="0" eaLnBrk="1" latinLnBrk="0" hangingPunct="1">
        <a:lnSpc>
          <a:spcPct val="90000"/>
        </a:lnSpc>
        <a:spcBef>
          <a:spcPts val="450"/>
        </a:spcBef>
        <a:spcAft>
          <a:spcPts val="450"/>
        </a:spcAft>
        <a:buFont typeface="Arial" panose="020B0604020202020204" pitchFamily="34" charset="0"/>
        <a:buNone/>
        <a:tabLst/>
        <a:defRPr sz="825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685818" rtl="0" eaLnBrk="1" latinLnBrk="0" hangingPunct="1">
        <a:lnSpc>
          <a:spcPct val="90000"/>
        </a:lnSpc>
        <a:spcBef>
          <a:spcPts val="450"/>
        </a:spcBef>
        <a:spcAft>
          <a:spcPts val="450"/>
        </a:spcAft>
        <a:buFont typeface="Arial" panose="020B0604020202020204" pitchFamily="34" charset="0"/>
        <a:buNone/>
        <a:tabLst/>
        <a:defRPr sz="82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1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8" algn="l" defTabSz="68581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18" algn="l" defTabSz="68581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26" algn="l" defTabSz="68581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34" algn="l" defTabSz="68581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43" algn="l" defTabSz="68581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52" algn="l" defTabSz="68581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60" algn="l" defTabSz="68581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69" algn="l" defTabSz="68581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40">
          <p15:clr>
            <a:srgbClr val="B4B4B4"/>
          </p15:clr>
        </p15:guide>
        <p15:guide id="2" orient="horz" pos="480">
          <p15:clr>
            <a:srgbClr val="B4B4B4"/>
          </p15:clr>
        </p15:guide>
        <p15:guide id="3" orient="horz" pos="720">
          <p15:clr>
            <a:srgbClr val="B4B4B4"/>
          </p15:clr>
        </p15:guide>
        <p15:guide id="4" orient="horz" pos="960">
          <p15:clr>
            <a:srgbClr val="B4B4B4"/>
          </p15:clr>
        </p15:guide>
        <p15:guide id="5" orient="horz" pos="1200">
          <p15:clr>
            <a:srgbClr val="B4B4B4"/>
          </p15:clr>
        </p15:guide>
        <p15:guide id="6" orient="horz" pos="1440">
          <p15:clr>
            <a:srgbClr val="B4B4B4"/>
          </p15:clr>
        </p15:guide>
        <p15:guide id="7" orient="horz" pos="1680">
          <p15:clr>
            <a:srgbClr val="B4B4B4"/>
          </p15:clr>
        </p15:guide>
        <p15:guide id="8" orient="horz" pos="1920">
          <p15:clr>
            <a:srgbClr val="B4B4B4"/>
          </p15:clr>
        </p15:guide>
        <p15:guide id="9" orient="horz" pos="2160">
          <p15:clr>
            <a:srgbClr val="B4B4B4"/>
          </p15:clr>
        </p15:guide>
        <p15:guide id="10" orient="horz" pos="2400">
          <p15:clr>
            <a:srgbClr val="B4B4B4"/>
          </p15:clr>
        </p15:guide>
        <p15:guide id="11" orient="horz" pos="2640">
          <p15:clr>
            <a:srgbClr val="B4B4B4"/>
          </p15:clr>
        </p15:guide>
        <p15:guide id="12" orient="horz" pos="2880">
          <p15:clr>
            <a:srgbClr val="B4B4B4"/>
          </p15:clr>
        </p15:guide>
        <p15:guide id="13" orient="horz" pos="3120">
          <p15:clr>
            <a:srgbClr val="B4B4B4"/>
          </p15:clr>
        </p15:guide>
        <p15:guide id="14" orient="horz" pos="3360">
          <p15:clr>
            <a:srgbClr val="B4B4B4"/>
          </p15:clr>
        </p15:guide>
        <p15:guide id="15" orient="horz" pos="3600">
          <p15:clr>
            <a:srgbClr val="B4B4B4"/>
          </p15:clr>
        </p15:guide>
        <p15:guide id="16" orient="horz" pos="3840">
          <p15:clr>
            <a:srgbClr val="B4B4B4"/>
          </p15:clr>
        </p15:guide>
        <p15:guide id="17" orient="horz" pos="4080">
          <p15:clr>
            <a:srgbClr val="B4B4B4"/>
          </p15:clr>
        </p15:guide>
        <p15:guide id="18" pos="240">
          <p15:clr>
            <a:srgbClr val="B4B4B4"/>
          </p15:clr>
        </p15:guide>
        <p15:guide id="19" pos="480">
          <p15:clr>
            <a:srgbClr val="B4B4B4"/>
          </p15:clr>
        </p15:guide>
        <p15:guide id="20" pos="720">
          <p15:clr>
            <a:srgbClr val="B4B4B4"/>
          </p15:clr>
        </p15:guide>
        <p15:guide id="21" pos="960">
          <p15:clr>
            <a:srgbClr val="B4B4B4"/>
          </p15:clr>
        </p15:guide>
        <p15:guide id="22" pos="1200">
          <p15:clr>
            <a:srgbClr val="B4B4B4"/>
          </p15:clr>
        </p15:guide>
        <p15:guide id="23" pos="1440">
          <p15:clr>
            <a:srgbClr val="B4B4B4"/>
          </p15:clr>
        </p15:guide>
        <p15:guide id="24" pos="1680">
          <p15:clr>
            <a:srgbClr val="B4B4B4"/>
          </p15:clr>
        </p15:guide>
        <p15:guide id="25" pos="1920">
          <p15:clr>
            <a:srgbClr val="B4B4B4"/>
          </p15:clr>
        </p15:guide>
        <p15:guide id="26" pos="2160">
          <p15:clr>
            <a:srgbClr val="B4B4B4"/>
          </p15:clr>
        </p15:guide>
        <p15:guide id="27" pos="2400">
          <p15:clr>
            <a:srgbClr val="B4B4B4"/>
          </p15:clr>
        </p15:guide>
        <p15:guide id="28" pos="2640">
          <p15:clr>
            <a:srgbClr val="B4B4B4"/>
          </p15:clr>
        </p15:guide>
        <p15:guide id="29" pos="2880">
          <p15:clr>
            <a:srgbClr val="B4B4B4"/>
          </p15:clr>
        </p15:guide>
        <p15:guide id="30" pos="3120">
          <p15:clr>
            <a:srgbClr val="B4B4B4"/>
          </p15:clr>
        </p15:guide>
        <p15:guide id="31" pos="3360">
          <p15:clr>
            <a:srgbClr val="B4B4B4"/>
          </p15:clr>
        </p15:guide>
        <p15:guide id="32" pos="3600">
          <p15:clr>
            <a:srgbClr val="B4B4B4"/>
          </p15:clr>
        </p15:guide>
        <p15:guide id="33" pos="3840">
          <p15:clr>
            <a:srgbClr val="B4B4B4"/>
          </p15:clr>
        </p15:guide>
        <p15:guide id="34" pos="4080">
          <p15:clr>
            <a:srgbClr val="B4B4B4"/>
          </p15:clr>
        </p15:guide>
        <p15:guide id="35" pos="4320">
          <p15:clr>
            <a:srgbClr val="B4B4B4"/>
          </p15:clr>
        </p15:guide>
        <p15:guide id="36" pos="4560">
          <p15:clr>
            <a:srgbClr val="B4B4B4"/>
          </p15:clr>
        </p15:guide>
        <p15:guide id="37" pos="4800">
          <p15:clr>
            <a:srgbClr val="B4B4B4"/>
          </p15:clr>
        </p15:guide>
        <p15:guide id="38" pos="5040">
          <p15:clr>
            <a:srgbClr val="B4B4B4"/>
          </p15:clr>
        </p15:guide>
        <p15:guide id="39" pos="5280">
          <p15:clr>
            <a:srgbClr val="B4B4B4"/>
          </p15:clr>
        </p15:guide>
        <p15:guide id="40" pos="5520">
          <p15:clr>
            <a:srgbClr val="B4B4B4"/>
          </p15:clr>
        </p15:guide>
        <p15:guide id="41" pos="5760">
          <p15:clr>
            <a:srgbClr val="B4B4B4"/>
          </p15:clr>
        </p15:guide>
        <p15:guide id="42" pos="6000">
          <p15:clr>
            <a:srgbClr val="B4B4B4"/>
          </p15:clr>
        </p15:guide>
        <p15:guide id="43" pos="6240">
          <p15:clr>
            <a:srgbClr val="B4B4B4"/>
          </p15:clr>
        </p15:guide>
        <p15:guide id="44" pos="6480">
          <p15:clr>
            <a:srgbClr val="B4B4B4"/>
          </p15:clr>
        </p15:guide>
        <p15:guide id="45" pos="6720">
          <p15:clr>
            <a:srgbClr val="B4B4B4"/>
          </p15:clr>
        </p15:guide>
        <p15:guide id="46" pos="6960">
          <p15:clr>
            <a:srgbClr val="B4B4B4"/>
          </p15:clr>
        </p15:guide>
        <p15:guide id="47" pos="7200">
          <p15:clr>
            <a:srgbClr val="B4B4B4"/>
          </p15:clr>
        </p15:guide>
        <p15:guide id="48" pos="7440">
          <p15:clr>
            <a:srgbClr val="B4B4B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9.bin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6.xml"/><Relationship Id="rId4" Type="http://schemas.openxmlformats.org/officeDocument/2006/relationships/image" Target="../media/image7.emf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42.svg"/><Relationship Id="rId3" Type="http://schemas.openxmlformats.org/officeDocument/2006/relationships/notesSlide" Target="../notesSlides/notesSlide3.xml"/><Relationship Id="rId7" Type="http://schemas.microsoft.com/office/2007/relationships/hdphoto" Target="../media/hdphoto1.wdp"/><Relationship Id="rId12" Type="http://schemas.openxmlformats.org/officeDocument/2006/relationships/image" Target="../media/image41.png"/><Relationship Id="rId17" Type="http://schemas.openxmlformats.org/officeDocument/2006/relationships/image" Target="../media/image46.svg"/><Relationship Id="rId2" Type="http://schemas.openxmlformats.org/officeDocument/2006/relationships/slideLayout" Target="../slideLayouts/slideLayout22.xml"/><Relationship Id="rId16" Type="http://schemas.openxmlformats.org/officeDocument/2006/relationships/image" Target="../media/image45.png"/><Relationship Id="rId1" Type="http://schemas.openxmlformats.org/officeDocument/2006/relationships/tags" Target="../tags/tag52.xml"/><Relationship Id="rId6" Type="http://schemas.openxmlformats.org/officeDocument/2006/relationships/image" Target="../media/image9.png"/><Relationship Id="rId11" Type="http://schemas.openxmlformats.org/officeDocument/2006/relationships/image" Target="../media/image40.svg"/><Relationship Id="rId5" Type="http://schemas.openxmlformats.org/officeDocument/2006/relationships/image" Target="../media/image1.emf"/><Relationship Id="rId15" Type="http://schemas.openxmlformats.org/officeDocument/2006/relationships/image" Target="../media/image44.svg"/><Relationship Id="rId10" Type="http://schemas.openxmlformats.org/officeDocument/2006/relationships/image" Target="../media/image39.png"/><Relationship Id="rId4" Type="http://schemas.openxmlformats.org/officeDocument/2006/relationships/oleObject" Target="../embeddings/oleObject35.bin"/><Relationship Id="rId9" Type="http://schemas.microsoft.com/office/2007/relationships/hdphoto" Target="../media/hdphoto2.wdp"/><Relationship Id="rId14" Type="http://schemas.openxmlformats.org/officeDocument/2006/relationships/image" Target="../media/image4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6.bin"/><Relationship Id="rId2" Type="http://schemas.openxmlformats.org/officeDocument/2006/relationships/slideLayout" Target="../slideLayouts/slideLayout22.xml"/><Relationship Id="rId1" Type="http://schemas.openxmlformats.org/officeDocument/2006/relationships/tags" Target="../tags/tag53.xml"/><Relationship Id="rId6" Type="http://schemas.openxmlformats.org/officeDocument/2006/relationships/image" Target="../media/image48.svg"/><Relationship Id="rId5" Type="http://schemas.openxmlformats.org/officeDocument/2006/relationships/image" Target="../media/image47.png"/><Relationship Id="rId4" Type="http://schemas.openxmlformats.org/officeDocument/2006/relationships/image" Target="../media/image7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7.bin"/><Relationship Id="rId2" Type="http://schemas.openxmlformats.org/officeDocument/2006/relationships/slideLayout" Target="../slideLayouts/slideLayout22.xml"/><Relationship Id="rId1" Type="http://schemas.openxmlformats.org/officeDocument/2006/relationships/tags" Target="../tags/tag54.xml"/><Relationship Id="rId6" Type="http://schemas.openxmlformats.org/officeDocument/2006/relationships/image" Target="../media/image48.svg"/><Relationship Id="rId5" Type="http://schemas.openxmlformats.org/officeDocument/2006/relationships/image" Target="../media/image47.png"/><Relationship Id="rId4" Type="http://schemas.openxmlformats.org/officeDocument/2006/relationships/image" Target="../media/image7.em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oleObject" Target="../embeddings/oleObject38.bin"/><Relationship Id="rId7" Type="http://schemas.openxmlformats.org/officeDocument/2006/relationships/image" Target="../media/image51.svg"/><Relationship Id="rId2" Type="http://schemas.openxmlformats.org/officeDocument/2006/relationships/slideLayout" Target="../slideLayouts/slideLayout28.xml"/><Relationship Id="rId1" Type="http://schemas.openxmlformats.org/officeDocument/2006/relationships/tags" Target="../tags/tag55.xml"/><Relationship Id="rId6" Type="http://schemas.openxmlformats.org/officeDocument/2006/relationships/image" Target="../media/image50.png"/><Relationship Id="rId5" Type="http://schemas.openxmlformats.org/officeDocument/2006/relationships/image" Target="../media/image49.jpeg"/><Relationship Id="rId4" Type="http://schemas.openxmlformats.org/officeDocument/2006/relationships/image" Target="../media/image7.em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svg"/><Relationship Id="rId13" Type="http://schemas.openxmlformats.org/officeDocument/2006/relationships/image" Target="../media/image61.png"/><Relationship Id="rId3" Type="http://schemas.openxmlformats.org/officeDocument/2006/relationships/oleObject" Target="../embeddings/oleObject39.bin"/><Relationship Id="rId7" Type="http://schemas.openxmlformats.org/officeDocument/2006/relationships/image" Target="../media/image55.png"/><Relationship Id="rId12" Type="http://schemas.openxmlformats.org/officeDocument/2006/relationships/image" Target="../media/image60.svg"/><Relationship Id="rId2" Type="http://schemas.openxmlformats.org/officeDocument/2006/relationships/slideLayout" Target="../slideLayouts/slideLayout20.xml"/><Relationship Id="rId1" Type="http://schemas.openxmlformats.org/officeDocument/2006/relationships/tags" Target="../tags/tag56.xml"/><Relationship Id="rId6" Type="http://schemas.openxmlformats.org/officeDocument/2006/relationships/image" Target="../media/image54.svg"/><Relationship Id="rId11" Type="http://schemas.openxmlformats.org/officeDocument/2006/relationships/image" Target="../media/image59.png"/><Relationship Id="rId5" Type="http://schemas.openxmlformats.org/officeDocument/2006/relationships/image" Target="../media/image53.png"/><Relationship Id="rId10" Type="http://schemas.openxmlformats.org/officeDocument/2006/relationships/image" Target="../media/image58.svg"/><Relationship Id="rId4" Type="http://schemas.openxmlformats.org/officeDocument/2006/relationships/image" Target="../media/image7.emf"/><Relationship Id="rId9" Type="http://schemas.openxmlformats.org/officeDocument/2006/relationships/image" Target="../media/image57.png"/><Relationship Id="rId14" Type="http://schemas.openxmlformats.org/officeDocument/2006/relationships/image" Target="../media/image62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0.bin"/><Relationship Id="rId2" Type="http://schemas.openxmlformats.org/officeDocument/2006/relationships/slideLayout" Target="../slideLayouts/slideLayout28.xml"/><Relationship Id="rId1" Type="http://schemas.openxmlformats.org/officeDocument/2006/relationships/tags" Target="../tags/tag57.xml"/><Relationship Id="rId4" Type="http://schemas.openxmlformats.org/officeDocument/2006/relationships/image" Target="../media/image63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0.bin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47.xml"/><Relationship Id="rId5" Type="http://schemas.openxmlformats.org/officeDocument/2006/relationships/image" Target="../media/image8.png"/><Relationship Id="rId4" Type="http://schemas.openxmlformats.org/officeDocument/2006/relationships/image" Target="../media/image7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1.bin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58.xml"/><Relationship Id="rId4" Type="http://schemas.openxmlformats.org/officeDocument/2006/relationships/image" Target="../media/image5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65.svg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59.xml"/><Relationship Id="rId6" Type="http://schemas.openxmlformats.org/officeDocument/2006/relationships/image" Target="../media/image64.png"/><Relationship Id="rId11" Type="http://schemas.openxmlformats.org/officeDocument/2006/relationships/image" Target="../media/image69.svg"/><Relationship Id="rId5" Type="http://schemas.openxmlformats.org/officeDocument/2006/relationships/image" Target="../media/image1.emf"/><Relationship Id="rId10" Type="http://schemas.openxmlformats.org/officeDocument/2006/relationships/image" Target="../media/image68.png"/><Relationship Id="rId4" Type="http://schemas.openxmlformats.org/officeDocument/2006/relationships/oleObject" Target="../embeddings/oleObject42.bin"/><Relationship Id="rId9" Type="http://schemas.openxmlformats.org/officeDocument/2006/relationships/image" Target="../media/image67.sv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70.svg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60.xml"/><Relationship Id="rId6" Type="http://schemas.openxmlformats.org/officeDocument/2006/relationships/image" Target="../media/image64.png"/><Relationship Id="rId11" Type="http://schemas.openxmlformats.org/officeDocument/2006/relationships/image" Target="../media/image69.svg"/><Relationship Id="rId5" Type="http://schemas.openxmlformats.org/officeDocument/2006/relationships/image" Target="../media/image1.emf"/><Relationship Id="rId10" Type="http://schemas.openxmlformats.org/officeDocument/2006/relationships/image" Target="../media/image68.png"/><Relationship Id="rId4" Type="http://schemas.openxmlformats.org/officeDocument/2006/relationships/oleObject" Target="../embeddings/oleObject43.bin"/><Relationship Id="rId9" Type="http://schemas.openxmlformats.org/officeDocument/2006/relationships/image" Target="../media/image71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70.svg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61.xml"/><Relationship Id="rId6" Type="http://schemas.openxmlformats.org/officeDocument/2006/relationships/image" Target="../media/image64.png"/><Relationship Id="rId11" Type="http://schemas.openxmlformats.org/officeDocument/2006/relationships/image" Target="../media/image69.svg"/><Relationship Id="rId5" Type="http://schemas.openxmlformats.org/officeDocument/2006/relationships/image" Target="../media/image1.emf"/><Relationship Id="rId10" Type="http://schemas.openxmlformats.org/officeDocument/2006/relationships/image" Target="../media/image68.png"/><Relationship Id="rId4" Type="http://schemas.openxmlformats.org/officeDocument/2006/relationships/oleObject" Target="../embeddings/oleObject44.bin"/><Relationship Id="rId9" Type="http://schemas.openxmlformats.org/officeDocument/2006/relationships/image" Target="../media/image71.sv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70.svg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62.xml"/><Relationship Id="rId6" Type="http://schemas.openxmlformats.org/officeDocument/2006/relationships/image" Target="../media/image64.png"/><Relationship Id="rId11" Type="http://schemas.openxmlformats.org/officeDocument/2006/relationships/image" Target="../media/image69.svg"/><Relationship Id="rId5" Type="http://schemas.openxmlformats.org/officeDocument/2006/relationships/image" Target="../media/image1.emf"/><Relationship Id="rId10" Type="http://schemas.openxmlformats.org/officeDocument/2006/relationships/image" Target="../media/image68.png"/><Relationship Id="rId4" Type="http://schemas.openxmlformats.org/officeDocument/2006/relationships/oleObject" Target="../embeddings/oleObject45.bin"/><Relationship Id="rId9" Type="http://schemas.openxmlformats.org/officeDocument/2006/relationships/image" Target="../media/image71.sv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70.svg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63.xml"/><Relationship Id="rId6" Type="http://schemas.openxmlformats.org/officeDocument/2006/relationships/image" Target="../media/image64.png"/><Relationship Id="rId11" Type="http://schemas.openxmlformats.org/officeDocument/2006/relationships/image" Target="../media/image69.svg"/><Relationship Id="rId5" Type="http://schemas.openxmlformats.org/officeDocument/2006/relationships/image" Target="../media/image1.emf"/><Relationship Id="rId10" Type="http://schemas.openxmlformats.org/officeDocument/2006/relationships/image" Target="../media/image68.png"/><Relationship Id="rId4" Type="http://schemas.openxmlformats.org/officeDocument/2006/relationships/oleObject" Target="../embeddings/oleObject46.bin"/><Relationship Id="rId9" Type="http://schemas.openxmlformats.org/officeDocument/2006/relationships/image" Target="../media/image71.sv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70.svg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64.xml"/><Relationship Id="rId6" Type="http://schemas.openxmlformats.org/officeDocument/2006/relationships/image" Target="../media/image64.png"/><Relationship Id="rId11" Type="http://schemas.openxmlformats.org/officeDocument/2006/relationships/image" Target="../media/image69.svg"/><Relationship Id="rId5" Type="http://schemas.openxmlformats.org/officeDocument/2006/relationships/image" Target="../media/image1.emf"/><Relationship Id="rId10" Type="http://schemas.openxmlformats.org/officeDocument/2006/relationships/image" Target="../media/image68.png"/><Relationship Id="rId4" Type="http://schemas.openxmlformats.org/officeDocument/2006/relationships/oleObject" Target="../embeddings/oleObject47.bin"/><Relationship Id="rId9" Type="http://schemas.openxmlformats.org/officeDocument/2006/relationships/image" Target="../media/image71.sv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3" Type="http://schemas.openxmlformats.org/officeDocument/2006/relationships/notesSlide" Target="../notesSlides/notesSlide1.xml"/><Relationship Id="rId21" Type="http://schemas.openxmlformats.org/officeDocument/2006/relationships/image" Target="../media/image21.svg"/><Relationship Id="rId7" Type="http://schemas.microsoft.com/office/2007/relationships/hdphoto" Target="../media/hdphoto1.wdp"/><Relationship Id="rId12" Type="http://schemas.microsoft.com/office/2007/relationships/hdphoto" Target="../media/hdphoto3.wdp"/><Relationship Id="rId17" Type="http://schemas.openxmlformats.org/officeDocument/2006/relationships/image" Target="../media/image17.png"/><Relationship Id="rId2" Type="http://schemas.openxmlformats.org/officeDocument/2006/relationships/slideLayout" Target="../slideLayouts/slideLayout22.xml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1" Type="http://schemas.openxmlformats.org/officeDocument/2006/relationships/tags" Target="../tags/tag48.xml"/><Relationship Id="rId6" Type="http://schemas.openxmlformats.org/officeDocument/2006/relationships/image" Target="../media/image9.png"/><Relationship Id="rId11" Type="http://schemas.openxmlformats.org/officeDocument/2006/relationships/image" Target="../media/image12.png"/><Relationship Id="rId5" Type="http://schemas.openxmlformats.org/officeDocument/2006/relationships/image" Target="../media/image1.emf"/><Relationship Id="rId15" Type="http://schemas.openxmlformats.org/officeDocument/2006/relationships/image" Target="../media/image15.png"/><Relationship Id="rId10" Type="http://schemas.microsoft.com/office/2007/relationships/hdphoto" Target="../media/hdphoto2.wdp"/><Relationship Id="rId19" Type="http://schemas.openxmlformats.org/officeDocument/2006/relationships/image" Target="../media/image19.png"/><Relationship Id="rId4" Type="http://schemas.openxmlformats.org/officeDocument/2006/relationships/oleObject" Target="../embeddings/oleObject31.bin"/><Relationship Id="rId9" Type="http://schemas.openxmlformats.org/officeDocument/2006/relationships/image" Target="../media/image11.png"/><Relationship Id="rId1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oleObject" Target="../embeddings/oleObject32.bin"/><Relationship Id="rId7" Type="http://schemas.openxmlformats.org/officeDocument/2006/relationships/image" Target="../media/image24.png"/><Relationship Id="rId2" Type="http://schemas.openxmlformats.org/officeDocument/2006/relationships/slideLayout" Target="../slideLayouts/slideLayout20.xml"/><Relationship Id="rId1" Type="http://schemas.openxmlformats.org/officeDocument/2006/relationships/tags" Target="../tags/tag49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7.emf"/><Relationship Id="rId9" Type="http://schemas.openxmlformats.org/officeDocument/2006/relationships/image" Target="../media/image26.sv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29.svg"/><Relationship Id="rId12" Type="http://schemas.openxmlformats.org/officeDocument/2006/relationships/image" Target="../media/image34.svg"/><Relationship Id="rId2" Type="http://schemas.openxmlformats.org/officeDocument/2006/relationships/slideLayout" Target="../slideLayouts/slideLayout28.xml"/><Relationship Id="rId16" Type="http://schemas.openxmlformats.org/officeDocument/2006/relationships/image" Target="../media/image38.svg"/><Relationship Id="rId1" Type="http://schemas.openxmlformats.org/officeDocument/2006/relationships/tags" Target="../tags/tag50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7.emf"/><Relationship Id="rId15" Type="http://schemas.openxmlformats.org/officeDocument/2006/relationships/image" Target="../media/image37.png"/><Relationship Id="rId10" Type="http://schemas.openxmlformats.org/officeDocument/2006/relationships/image" Target="../media/image32.svg"/><Relationship Id="rId4" Type="http://schemas.openxmlformats.org/officeDocument/2006/relationships/oleObject" Target="../embeddings/oleObject33.bin"/><Relationship Id="rId9" Type="http://schemas.openxmlformats.org/officeDocument/2006/relationships/image" Target="../media/image31.png"/><Relationship Id="rId14" Type="http://schemas.openxmlformats.org/officeDocument/2006/relationships/image" Target="../media/image36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4.bin"/><Relationship Id="rId2" Type="http://schemas.openxmlformats.org/officeDocument/2006/relationships/slideLayout" Target="../slideLayouts/slideLayout28.xml"/><Relationship Id="rId1" Type="http://schemas.openxmlformats.org/officeDocument/2006/relationships/tags" Target="../tags/tag51.xml"/><Relationship Id="rId4" Type="http://schemas.openxmlformats.org/officeDocument/2006/relationships/image" Target="../media/image7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hink-cell data - do not delete" hidden="1">
            <a:extLst>
              <a:ext uri="{FF2B5EF4-FFF2-40B4-BE49-F238E27FC236}">
                <a16:creationId xmlns:a16="http://schemas.microsoft.com/office/drawing/2014/main" id="{1C526B4E-A0E7-66A3-49F6-7D142DEC7FE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90573416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04" imgH="405" progId="TCLayout.ActiveDocument.1">
                  <p:embed/>
                </p:oleObj>
              </mc:Choice>
              <mc:Fallback>
                <p:oleObj name="think-cell Slide" r:id="rId3" imgW="404" imgH="405" progId="TCLayout.ActiveDocument.1">
                  <p:embed/>
                  <p:pic>
                    <p:nvPicPr>
                      <p:cNvPr id="7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1C526B4E-A0E7-66A3-49F6-7D142DEC7FE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6A1CF66C-D579-7418-D6D8-AC6E85CBB7A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vert="horz"/>
          <a:lstStyle/>
          <a:p>
            <a:r>
              <a:rPr lang="en-US"/>
              <a:t>ZMU Academics - General Education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D7BDE4-ADC0-3E1B-B875-E265600CCF6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IOC Concept and Program Structure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AA1BF5-62D0-1998-0534-0C8B310FE4B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b="1"/>
              <a:t>December 2025</a:t>
            </a:r>
          </a:p>
        </p:txBody>
      </p:sp>
    </p:spTree>
    <p:extLst>
      <p:ext uri="{BB962C8B-B14F-4D97-AF65-F5344CB8AC3E}">
        <p14:creationId xmlns:p14="http://schemas.microsoft.com/office/powerpoint/2010/main" val="5488377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A1F9D5-22F2-634C-1E8A-C89B979A03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think-cell data - do not delete" hidden="1">
            <a:extLst>
              <a:ext uri="{FF2B5EF4-FFF2-40B4-BE49-F238E27FC236}">
                <a16:creationId xmlns:a16="http://schemas.microsoft.com/office/drawing/2014/main" id="{D78FAB3D-6507-C6F4-DFC4-76A341A7493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95" imgH="394" progId="TCLayout.ActiveDocument.1">
                  <p:embed/>
                </p:oleObj>
              </mc:Choice>
              <mc:Fallback>
                <p:oleObj name="think-cell Slide" r:id="rId4" imgW="395" imgH="394" progId="TCLayout.ActiveDocument.1">
                  <p:embed/>
                  <p:pic>
                    <p:nvPicPr>
                      <p:cNvPr id="18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D78FAB3D-6507-C6F4-DFC4-76A341A7493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Rectangle 21">
            <a:extLst>
              <a:ext uri="{FF2B5EF4-FFF2-40B4-BE49-F238E27FC236}">
                <a16:creationId xmlns:a16="http://schemas.microsoft.com/office/drawing/2014/main" id="{EA65C6FA-5611-29AE-69E9-2138533EFFB1}"/>
              </a:ext>
            </a:extLst>
          </p:cNvPr>
          <p:cNvSpPr/>
          <p:nvPr/>
        </p:nvSpPr>
        <p:spPr>
          <a:xfrm>
            <a:off x="484632" y="2467897"/>
            <a:ext cx="7452588" cy="2962656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20000"/>
                  <a:lumOff val="8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 w="19050">
            <a:solidFill>
              <a:schemeClr val="tx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9" tIns="72009" rIns="72009" bIns="72009" rtlCol="0" anchor="t"/>
          <a:lstStyle/>
          <a:p>
            <a:pPr algn="l">
              <a:lnSpc>
                <a:spcPct val="90000"/>
              </a:lnSpc>
            </a:pPr>
            <a:endParaRPr lang="en-US" sz="1400" err="1">
              <a:solidFill>
                <a:schemeClr val="tx1"/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6278444-995E-E6AA-7C65-841EA45C6562}"/>
              </a:ext>
            </a:extLst>
          </p:cNvPr>
          <p:cNvGrpSpPr/>
          <p:nvPr/>
        </p:nvGrpSpPr>
        <p:grpSpPr>
          <a:xfrm>
            <a:off x="381000" y="1427447"/>
            <a:ext cx="11369040" cy="696822"/>
            <a:chOff x="381000" y="1427446"/>
            <a:chExt cx="5645150" cy="538655"/>
          </a:xfrm>
        </p:grpSpPr>
        <p:pic>
          <p:nvPicPr>
            <p:cNvPr id="43" name="Picture 42" descr="A close-up of a building&#10;&#10;Description automatically generated with low confidence">
              <a:extLst>
                <a:ext uri="{FF2B5EF4-FFF2-40B4-BE49-F238E27FC236}">
                  <a16:creationId xmlns:a16="http://schemas.microsoft.com/office/drawing/2014/main" id="{63AD8B24-3CE9-E4B1-1FF3-DD820F178A58}"/>
                </a:ext>
              </a:extLst>
            </p:cNvPr>
            <p:cNvPicPr preferRelativeResize="0">
              <a:picLocks/>
            </p:cNvPicPr>
            <p:nvPr/>
          </p:nvPicPr>
          <p:blipFill rotWithShape="1"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25" t="59336" r="50573" b="34039"/>
            <a:stretch>
              <a:fillRect/>
            </a:stretch>
          </p:blipFill>
          <p:spPr>
            <a:xfrm>
              <a:off x="381000" y="1427446"/>
              <a:ext cx="5645150" cy="538655"/>
            </a:xfrm>
            <a:custGeom>
              <a:avLst/>
              <a:gdLst>
                <a:gd name="connsiteX0" fmla="*/ 43200 w 5645150"/>
                <a:gd name="connsiteY0" fmla="*/ 0 h 538655"/>
                <a:gd name="connsiteX1" fmla="*/ 5601950 w 5645150"/>
                <a:gd name="connsiteY1" fmla="*/ 0 h 538655"/>
                <a:gd name="connsiteX2" fmla="*/ 5645150 w 5645150"/>
                <a:gd name="connsiteY2" fmla="*/ 43200 h 538655"/>
                <a:gd name="connsiteX3" fmla="*/ 5645150 w 5645150"/>
                <a:gd name="connsiteY3" fmla="*/ 538655 h 538655"/>
                <a:gd name="connsiteX4" fmla="*/ 0 w 5645150"/>
                <a:gd name="connsiteY4" fmla="*/ 538655 h 538655"/>
                <a:gd name="connsiteX5" fmla="*/ 0 w 5645150"/>
                <a:gd name="connsiteY5" fmla="*/ 43200 h 538655"/>
                <a:gd name="connsiteX6" fmla="*/ 43200 w 5645150"/>
                <a:gd name="connsiteY6" fmla="*/ 0 h 538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645150" h="538655">
                  <a:moveTo>
                    <a:pt x="43200" y="0"/>
                  </a:moveTo>
                  <a:lnTo>
                    <a:pt x="5601950" y="0"/>
                  </a:lnTo>
                  <a:cubicBezTo>
                    <a:pt x="5625809" y="0"/>
                    <a:pt x="5645150" y="19341"/>
                    <a:pt x="5645150" y="43200"/>
                  </a:cubicBezTo>
                  <a:lnTo>
                    <a:pt x="5645150" y="538655"/>
                  </a:lnTo>
                  <a:lnTo>
                    <a:pt x="0" y="538655"/>
                  </a:lnTo>
                  <a:lnTo>
                    <a:pt x="0" y="43200"/>
                  </a:lnTo>
                  <a:cubicBezTo>
                    <a:pt x="0" y="19341"/>
                    <a:pt x="19341" y="0"/>
                    <a:pt x="43200" y="0"/>
                  </a:cubicBezTo>
                  <a:close/>
                </a:path>
              </a:pathLst>
            </a:custGeom>
          </p:spPr>
        </p:pic>
        <p:sp>
          <p:nvSpPr>
            <p:cNvPr id="19" name="Rectangle: Top Corners Rounded 18">
              <a:extLst>
                <a:ext uri="{FF2B5EF4-FFF2-40B4-BE49-F238E27FC236}">
                  <a16:creationId xmlns:a16="http://schemas.microsoft.com/office/drawing/2014/main" id="{152EC229-B3AD-5004-CDDC-640946D5697A}"/>
                </a:ext>
              </a:extLst>
            </p:cNvPr>
            <p:cNvSpPr/>
            <p:nvPr/>
          </p:nvSpPr>
          <p:spPr>
            <a:xfrm>
              <a:off x="381000" y="1427446"/>
              <a:ext cx="5645150" cy="538655"/>
            </a:xfrm>
            <a:prstGeom prst="round2SameRect">
              <a:avLst>
                <a:gd name="adj1" fmla="val 8020"/>
                <a:gd name="adj2" fmla="val 0"/>
              </a:avLst>
            </a:prstGeom>
            <a:gradFill flip="none" rotWithShape="1">
              <a:gsLst>
                <a:gs pos="0">
                  <a:schemeClr val="tx2">
                    <a:lumMod val="60000"/>
                    <a:lumOff val="40000"/>
                  </a:schemeClr>
                </a:gs>
                <a:gs pos="100000">
                  <a:schemeClr val="tx2">
                    <a:lumMod val="75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9" tIns="72009" rIns="72009" bIns="72009" rtlCol="0" anchor="ctr"/>
            <a:lstStyle/>
            <a:p>
              <a:pPr algn="ctr">
                <a:lnSpc>
                  <a:spcPct val="90000"/>
                </a:lnSpc>
              </a:pPr>
              <a:r>
                <a:rPr lang="en-US" b="1">
                  <a:solidFill>
                    <a:schemeClr val="bg1"/>
                  </a:solidFill>
                </a:rPr>
                <a:t>IOC GenEd Course Curriculum Components</a:t>
              </a:r>
              <a:endParaRPr lang="en-US" sz="1600">
                <a:solidFill>
                  <a:schemeClr val="bg1"/>
                </a:solidFill>
              </a:endParaRPr>
            </a:p>
          </p:txBody>
        </p:sp>
      </p:grpSp>
      <p:pic>
        <p:nvPicPr>
          <p:cNvPr id="1028" name="Picture 4" descr="Hourglass Kawaii Lineal icon">
            <a:extLst>
              <a:ext uri="{FF2B5EF4-FFF2-40B4-BE49-F238E27FC236}">
                <a16:creationId xmlns:a16="http://schemas.microsoft.com/office/drawing/2014/main" id="{A39C4444-F66C-0FC9-8B59-E6DFDB93B1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1713" y="1508313"/>
            <a:ext cx="535090" cy="535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49CFC63-3349-0FDC-5E2B-6CF22F44DD3E}"/>
              </a:ext>
            </a:extLst>
          </p:cNvPr>
          <p:cNvSpPr txBox="1">
            <a:spLocks/>
          </p:cNvSpPr>
          <p:nvPr/>
        </p:nvSpPr>
        <p:spPr>
          <a:xfrm>
            <a:off x="389709" y="389713"/>
            <a:ext cx="9062635" cy="553998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lumMod val="100000"/>
                  </a:srgbClr>
                </a:solidFill>
              </a14:hiddenFill>
            </a:ext>
          </a:extLst>
        </p:spPr>
        <p:txBody>
          <a:bodyPr vert="horz" lIns="0" tIns="0" rIns="0" bIns="0" anchor="t">
            <a:noAutofit/>
          </a:bodyPr>
          <a:lstStyle>
            <a:lvl1pPr marL="0" algn="l" defTabSz="685818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rgbClr val="000000">
                    <a:lumMod val="100000"/>
                  </a:srgbClr>
                </a:solidFill>
                <a:latin typeface="Arial" panose="020B0604020202020204" pitchFamily="34" charset="0"/>
              </a:rPr>
              <a:t>To ensure consistency and high-quality design, an overarching curriculum has been developed for each IOC GenEd course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3E37C47-EB61-9443-33B1-AC1B330F10BB}"/>
              </a:ext>
            </a:extLst>
          </p:cNvPr>
          <p:cNvSpPr/>
          <p:nvPr/>
        </p:nvSpPr>
        <p:spPr>
          <a:xfrm>
            <a:off x="4650370" y="2200072"/>
            <a:ext cx="2830296" cy="2329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9" tIns="72009" rIns="72009" bIns="72009" rtlCol="0" anchor="ctr"/>
          <a:lstStyle/>
          <a:p>
            <a:pPr algn="ctr">
              <a:lnSpc>
                <a:spcPct val="90000"/>
              </a:lnSpc>
            </a:pPr>
            <a:r>
              <a:rPr lang="en-US" sz="1400" b="1">
                <a:solidFill>
                  <a:schemeClr val="tx2"/>
                </a:solidFill>
              </a:rPr>
              <a:t>CURRICULUM COMPONENTS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E898D457-6097-C491-27EF-C31B07B449F9}"/>
              </a:ext>
            </a:extLst>
          </p:cNvPr>
          <p:cNvSpPr/>
          <p:nvPr/>
        </p:nvSpPr>
        <p:spPr>
          <a:xfrm>
            <a:off x="562227" y="2509906"/>
            <a:ext cx="3566428" cy="2592446"/>
          </a:xfrm>
          <a:prstGeom prst="roundRect">
            <a:avLst>
              <a:gd name="adj" fmla="val 2765"/>
            </a:avLst>
          </a:prstGeom>
          <a:solidFill>
            <a:schemeClr val="bg1"/>
          </a:solidFill>
          <a:ln>
            <a:noFill/>
          </a:ln>
          <a:effectLst>
            <a:outerShdw blurRad="635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9" tIns="72009" rIns="72009" bIns="72009" rtlCol="0" anchor="t"/>
          <a:lstStyle/>
          <a:p>
            <a:pPr algn="ctr">
              <a:buClr>
                <a:srgbClr val="1E1E1E"/>
              </a:buClr>
              <a:buSzPct val="100000"/>
            </a:pPr>
            <a:r>
              <a:rPr lang="en-US" sz="1400" b="1" u="sng">
                <a:solidFill>
                  <a:schemeClr val="tx1"/>
                </a:solidFill>
              </a:rPr>
              <a:t>Learning Objectives</a:t>
            </a:r>
          </a:p>
          <a:p>
            <a:pPr algn="ctr">
              <a:buClr>
                <a:srgbClr val="1E1E1E"/>
              </a:buClr>
              <a:buSzPct val="100000"/>
            </a:pPr>
            <a:endParaRPr lang="en-US" sz="1400" b="1" u="sng">
              <a:solidFill>
                <a:schemeClr val="tx1"/>
              </a:solidFill>
            </a:endParaRPr>
          </a:p>
          <a:p>
            <a:pPr algn="ctr">
              <a:buClr>
                <a:srgbClr val="1E1E1E"/>
              </a:buClr>
              <a:buSzPct val="100000"/>
            </a:pPr>
            <a:r>
              <a:rPr lang="en-US" sz="1400" b="1">
                <a:solidFill>
                  <a:schemeClr val="tx1"/>
                </a:solidFill>
              </a:rPr>
              <a:t>Knowledge, skills and competencies </a:t>
            </a:r>
            <a:r>
              <a:rPr lang="en-US" sz="1400">
                <a:solidFill>
                  <a:schemeClr val="tx1"/>
                </a:solidFill>
              </a:rPr>
              <a:t>acquired by cadet during the course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0FAC2261-6259-457B-D1B9-B598D7E3D5F1}"/>
              </a:ext>
            </a:extLst>
          </p:cNvPr>
          <p:cNvSpPr/>
          <p:nvPr/>
        </p:nvSpPr>
        <p:spPr>
          <a:xfrm>
            <a:off x="4282304" y="2509906"/>
            <a:ext cx="3566428" cy="2592446"/>
          </a:xfrm>
          <a:prstGeom prst="roundRect">
            <a:avLst>
              <a:gd name="adj" fmla="val 2765"/>
            </a:avLst>
          </a:prstGeom>
          <a:solidFill>
            <a:schemeClr val="bg1"/>
          </a:solidFill>
          <a:ln>
            <a:noFill/>
          </a:ln>
          <a:effectLst>
            <a:outerShdw blurRad="635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9" tIns="72009" rIns="72009" bIns="72009" rtlCol="0" anchor="t"/>
          <a:lstStyle/>
          <a:p>
            <a:pPr algn="ctr">
              <a:buClr>
                <a:srgbClr val="1E1E1E"/>
              </a:buClr>
              <a:buSzPct val="100000"/>
            </a:pPr>
            <a:r>
              <a:rPr lang="en-US" sz="1400" b="1" u="sng">
                <a:solidFill>
                  <a:schemeClr val="tx1"/>
                </a:solidFill>
              </a:rPr>
              <a:t>Target Outcomes</a:t>
            </a:r>
          </a:p>
          <a:p>
            <a:pPr algn="ctr">
              <a:buClr>
                <a:srgbClr val="1E1E1E"/>
              </a:buClr>
              <a:buSzPct val="100000"/>
            </a:pPr>
            <a:endParaRPr lang="en-US" sz="1400" b="1" u="sng">
              <a:solidFill>
                <a:schemeClr val="tx1"/>
              </a:solidFill>
            </a:endParaRPr>
          </a:p>
          <a:p>
            <a:pPr algn="ctr">
              <a:buClr>
                <a:srgbClr val="1E1E1E"/>
              </a:buClr>
              <a:buSzPct val="100000"/>
            </a:pPr>
            <a:r>
              <a:rPr lang="en-US" sz="1400" b="1">
                <a:solidFill>
                  <a:schemeClr val="tx1"/>
                </a:solidFill>
              </a:rPr>
              <a:t>Measurable results applied or performed </a:t>
            </a:r>
            <a:r>
              <a:rPr lang="en-US" sz="1400">
                <a:solidFill>
                  <a:schemeClr val="tx1"/>
                </a:solidFill>
              </a:rPr>
              <a:t>by a cadet after course completion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FF567BDF-FE2B-2E0A-870E-DD614B3FAB08}"/>
              </a:ext>
            </a:extLst>
          </p:cNvPr>
          <p:cNvSpPr/>
          <p:nvPr/>
        </p:nvSpPr>
        <p:spPr>
          <a:xfrm>
            <a:off x="8002382" y="2509906"/>
            <a:ext cx="3566428" cy="2592446"/>
          </a:xfrm>
          <a:prstGeom prst="roundRect">
            <a:avLst>
              <a:gd name="adj" fmla="val 2765"/>
            </a:avLst>
          </a:prstGeom>
          <a:solidFill>
            <a:schemeClr val="bg1"/>
          </a:solidFill>
          <a:ln>
            <a:noFill/>
          </a:ln>
          <a:effectLst>
            <a:outerShdw blurRad="635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9" tIns="72009" rIns="72009" bIns="72009" rtlCol="0" anchor="t"/>
          <a:lstStyle/>
          <a:p>
            <a:pPr algn="ctr">
              <a:buClr>
                <a:srgbClr val="1E1E1E"/>
              </a:buClr>
              <a:buSzPct val="100000"/>
            </a:pPr>
            <a:r>
              <a:rPr lang="en-US" sz="1400" b="1" u="sng">
                <a:solidFill>
                  <a:schemeClr val="tx1"/>
                </a:solidFill>
              </a:rPr>
              <a:t>Suggested Reading List</a:t>
            </a:r>
          </a:p>
          <a:p>
            <a:pPr algn="ctr">
              <a:buClr>
                <a:srgbClr val="1E1E1E"/>
              </a:buClr>
              <a:buSzPct val="100000"/>
            </a:pPr>
            <a:br>
              <a:rPr lang="en-US" sz="1400">
                <a:solidFill>
                  <a:schemeClr val="tx1"/>
                </a:solidFill>
              </a:rPr>
            </a:br>
            <a:r>
              <a:rPr lang="en-US" sz="1400" b="1">
                <a:solidFill>
                  <a:schemeClr val="tx1"/>
                </a:solidFill>
              </a:rPr>
              <a:t>Academic resources </a:t>
            </a:r>
            <a:r>
              <a:rPr lang="en-US" sz="1400">
                <a:solidFill>
                  <a:schemeClr val="tx1"/>
                </a:solidFill>
              </a:rPr>
              <a:t>providing </a:t>
            </a:r>
            <a:r>
              <a:rPr lang="en-US" sz="1400" b="1">
                <a:solidFill>
                  <a:schemeClr val="tx1"/>
                </a:solidFill>
              </a:rPr>
              <a:t>foundational knowledge, </a:t>
            </a:r>
            <a:r>
              <a:rPr lang="en-US" sz="1400">
                <a:solidFill>
                  <a:schemeClr val="tx1"/>
                </a:solidFill>
              </a:rPr>
              <a:t>reinforcing course concepts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5888873-09C8-6E35-A78F-00B69583F57A}"/>
              </a:ext>
            </a:extLst>
          </p:cNvPr>
          <p:cNvSpPr/>
          <p:nvPr/>
        </p:nvSpPr>
        <p:spPr>
          <a:xfrm>
            <a:off x="665688" y="4434840"/>
            <a:ext cx="3359506" cy="5669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9" tIns="72009" rIns="72009" bIns="72009" rtlCol="0" anchor="ctr"/>
          <a:lstStyle/>
          <a:p>
            <a:pPr algn="ctr">
              <a:lnSpc>
                <a:spcPct val="90000"/>
              </a:lnSpc>
            </a:pPr>
            <a:r>
              <a:rPr lang="en-US" sz="1200">
                <a:solidFill>
                  <a:schemeClr val="tx2"/>
                </a:solidFill>
              </a:rPr>
              <a:t>E.g., Develop </a:t>
            </a:r>
            <a:r>
              <a:rPr lang="en-US" sz="1200" b="1">
                <a:solidFill>
                  <a:schemeClr val="tx2"/>
                </a:solidFill>
              </a:rPr>
              <a:t>clear and concise writing skills </a:t>
            </a:r>
            <a:r>
              <a:rPr lang="en-US" sz="1200">
                <a:solidFill>
                  <a:schemeClr val="tx2"/>
                </a:solidFill>
              </a:rPr>
              <a:t>for military reports, briefs, and formal communication, …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37DDA47-8103-C33B-44CA-74F5F9552138}"/>
              </a:ext>
            </a:extLst>
          </p:cNvPr>
          <p:cNvSpPr/>
          <p:nvPr/>
        </p:nvSpPr>
        <p:spPr>
          <a:xfrm>
            <a:off x="4385765" y="4434840"/>
            <a:ext cx="3359506" cy="5669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9" tIns="72009" rIns="72009" bIns="72009" rtlCol="0" anchor="ctr"/>
          <a:lstStyle/>
          <a:p>
            <a:pPr algn="ctr">
              <a:lnSpc>
                <a:spcPct val="90000"/>
              </a:lnSpc>
            </a:pPr>
            <a:r>
              <a:rPr lang="en-US" sz="1200">
                <a:solidFill>
                  <a:schemeClr val="tx2"/>
                </a:solidFill>
              </a:rPr>
              <a:t>E.g., Cadets will write </a:t>
            </a:r>
            <a:r>
              <a:rPr lang="en-US" sz="1200" b="1">
                <a:solidFill>
                  <a:schemeClr val="tx2"/>
                </a:solidFill>
              </a:rPr>
              <a:t>persuasively from evidence</a:t>
            </a:r>
            <a:r>
              <a:rPr lang="en-US" sz="1200">
                <a:solidFill>
                  <a:schemeClr val="tx2"/>
                </a:solidFill>
              </a:rPr>
              <a:t> in a variety of formats, …</a:t>
            </a:r>
            <a:endParaRPr lang="en-US" sz="1200" b="1">
              <a:solidFill>
                <a:schemeClr val="tx2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4122D10-C707-9E5D-EB07-04856A3D3329}"/>
              </a:ext>
            </a:extLst>
          </p:cNvPr>
          <p:cNvSpPr/>
          <p:nvPr/>
        </p:nvSpPr>
        <p:spPr>
          <a:xfrm>
            <a:off x="8105843" y="4434840"/>
            <a:ext cx="3359506" cy="5669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9" tIns="72009" rIns="72009" bIns="72009" rtlCol="0" anchor="ctr"/>
          <a:lstStyle/>
          <a:p>
            <a:pPr algn="ctr">
              <a:lnSpc>
                <a:spcPct val="90000"/>
              </a:lnSpc>
            </a:pPr>
            <a:r>
              <a:rPr lang="en-US" sz="1200">
                <a:solidFill>
                  <a:schemeClr val="tx2"/>
                </a:solidFill>
              </a:rPr>
              <a:t>E.g., Kidder, Rushworth, Moral Courage, …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779D935-3426-1D51-8835-F56DFD63DEC5}"/>
              </a:ext>
            </a:extLst>
          </p:cNvPr>
          <p:cNvSpPr/>
          <p:nvPr/>
        </p:nvSpPr>
        <p:spPr>
          <a:xfrm>
            <a:off x="380999" y="5474711"/>
            <a:ext cx="11369039" cy="892831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9" tIns="72009" rIns="72009" bIns="72009" rtlCol="0" anchor="t"/>
          <a:lstStyle/>
          <a:p>
            <a:pPr algn="ctr">
              <a:lnSpc>
                <a:spcPct val="90000"/>
              </a:lnSpc>
            </a:pPr>
            <a:r>
              <a:rPr lang="en-US" sz="1400" b="1">
                <a:solidFill>
                  <a:schemeClr val="bg2">
                    <a:lumMod val="75000"/>
                  </a:schemeClr>
                </a:solidFill>
              </a:rPr>
              <a:t>TEACHING METHODOLOGY</a:t>
            </a: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61241227-4422-A83B-13B1-5B3D13841FA2}"/>
              </a:ext>
            </a:extLst>
          </p:cNvPr>
          <p:cNvSpPr/>
          <p:nvPr/>
        </p:nvSpPr>
        <p:spPr>
          <a:xfrm>
            <a:off x="665687" y="5762907"/>
            <a:ext cx="10799662" cy="500733"/>
          </a:xfrm>
          <a:prstGeom prst="roundRect">
            <a:avLst>
              <a:gd name="adj" fmla="val 2765"/>
            </a:avLst>
          </a:prstGeom>
          <a:solidFill>
            <a:schemeClr val="bg1"/>
          </a:solidFill>
          <a:ln>
            <a:noFill/>
          </a:ln>
          <a:effectLst>
            <a:outerShdw blurRad="635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9" tIns="72009" rIns="72009" bIns="72009" rtlCol="0" anchor="ctr"/>
          <a:lstStyle/>
          <a:p>
            <a:pPr algn="ctr">
              <a:buClr>
                <a:srgbClr val="1E1E1E"/>
              </a:buClr>
              <a:buSzPct val="100000"/>
            </a:pPr>
            <a:r>
              <a:rPr lang="en-US" sz="1400" b="1">
                <a:solidFill>
                  <a:schemeClr val="tx1"/>
                </a:solidFill>
              </a:rPr>
              <a:t>Teaching methodologies </a:t>
            </a:r>
            <a:r>
              <a:rPr lang="en-US" sz="1400">
                <a:solidFill>
                  <a:schemeClr val="tx1"/>
                </a:solidFill>
              </a:rPr>
              <a:t>to be defined by </a:t>
            </a:r>
            <a:r>
              <a:rPr lang="en-US" sz="1400" b="1">
                <a:solidFill>
                  <a:schemeClr val="tx1"/>
                </a:solidFill>
              </a:rPr>
              <a:t>respective faculty </a:t>
            </a:r>
            <a:r>
              <a:rPr lang="en-US" sz="1400">
                <a:solidFill>
                  <a:schemeClr val="tx1"/>
                </a:solidFill>
              </a:rPr>
              <a:t>for each Academic Partner delivering the course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37EA8B8-3DDF-1ACA-B1D7-CE97B85BD63E}"/>
              </a:ext>
            </a:extLst>
          </p:cNvPr>
          <p:cNvSpPr/>
          <p:nvPr/>
        </p:nvSpPr>
        <p:spPr>
          <a:xfrm>
            <a:off x="4260340" y="5100610"/>
            <a:ext cx="3676880" cy="3154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9" tIns="72009" rIns="72009" bIns="72009" rtlCol="0" anchor="ctr"/>
          <a:lstStyle/>
          <a:p>
            <a:pPr algn="l">
              <a:lnSpc>
                <a:spcPct val="90000"/>
              </a:lnSpc>
            </a:pPr>
            <a:r>
              <a:rPr lang="en-US" sz="1100" b="1" i="1">
                <a:solidFill>
                  <a:schemeClr val="tx2"/>
                </a:solidFill>
              </a:rPr>
              <a:t>Summary for each IOC GenEd course detailed below</a:t>
            </a:r>
          </a:p>
        </p:txBody>
      </p:sp>
      <p:pic>
        <p:nvPicPr>
          <p:cNvPr id="45" name="Graphic 44">
            <a:extLst>
              <a:ext uri="{FF2B5EF4-FFF2-40B4-BE49-F238E27FC236}">
                <a16:creationId xmlns:a16="http://schemas.microsoft.com/office/drawing/2014/main" id="{7BAA5749-08B5-0371-EC30-E9746C46648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094018" y="5143500"/>
            <a:ext cx="236494" cy="236308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EC22FF28-69BA-3529-F860-5C0B5A4985A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109856" y="3906805"/>
            <a:ext cx="471170" cy="471170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id="{EE5CE7BB-EC18-9D2D-FC21-04833C4E86D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829933" y="3906805"/>
            <a:ext cx="471170" cy="471170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id="{02405C23-EFFD-A0BB-3314-AEABC8590AC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9550011" y="3906805"/>
            <a:ext cx="471170" cy="471170"/>
          </a:xfrm>
          <a:prstGeom prst="rect">
            <a:avLst/>
          </a:prstGeom>
        </p:spPr>
      </p:pic>
      <p:sp>
        <p:nvSpPr>
          <p:cNvPr id="53" name="Text Placeholder 27">
            <a:extLst>
              <a:ext uri="{FF2B5EF4-FFF2-40B4-BE49-F238E27FC236}">
                <a16:creationId xmlns:a16="http://schemas.microsoft.com/office/drawing/2014/main" id="{6C017E50-2D98-6ABB-0321-9F1402D8B117}"/>
              </a:ext>
            </a:extLst>
          </p:cNvPr>
          <p:cNvSpPr txBox="1">
            <a:spLocks/>
          </p:cNvSpPr>
          <p:nvPr/>
        </p:nvSpPr>
        <p:spPr>
          <a:xfrm>
            <a:off x="389709" y="6496471"/>
            <a:ext cx="5321345" cy="237284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lumMod val="100000"/>
                  </a:srgbClr>
                </a:solidFill>
              </a14:hiddenFill>
            </a:ext>
          </a:extLst>
        </p:spPr>
        <p:txBody>
          <a:bodyPr lIns="0" tIns="0" rIns="0" bIns="0" anchor="b">
            <a:noAutofit/>
          </a:bodyPr>
          <a:lstStyle>
            <a:lvl1pPr marL="0" indent="0" algn="l" defTabSz="685818" rtl="0" eaLnBrk="1" latinLnBrk="0" hangingPunct="1">
              <a:lnSpc>
                <a:spcPct val="90000"/>
              </a:lnSpc>
              <a:spcBef>
                <a:spcPts val="450"/>
              </a:spcBef>
              <a:spcAft>
                <a:spcPts val="450"/>
              </a:spcAft>
              <a:buFont typeface="Arial" panose="020B0604020202020204" pitchFamily="34" charset="0"/>
              <a:buNone/>
              <a:defRPr lang="en-US" sz="1401" kern="1200" noProof="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35004" indent="-135004" algn="l" defTabSz="685818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450"/>
              </a:spcAft>
              <a:buFont typeface="System Font Regular"/>
              <a:buChar char="–"/>
              <a:tabLst/>
              <a:defRPr sz="1401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270007" indent="-135004" algn="l" defTabSz="685818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450"/>
              </a:spcAft>
              <a:buFont typeface="System Font Regular"/>
              <a:buChar char="–"/>
              <a:tabLst/>
              <a:defRPr sz="1401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405011" indent="-135004" algn="l" defTabSz="685818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450"/>
              </a:spcAft>
              <a:buFont typeface="System Font Regular"/>
              <a:buChar char="–"/>
              <a:tabLst/>
              <a:defRPr sz="1401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540014" indent="-135004" algn="l" defTabSz="685818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450"/>
              </a:spcAft>
              <a:buFont typeface="System Font Regular"/>
              <a:buChar char="–"/>
              <a:tabLst/>
              <a:defRPr sz="1401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0" indent="0" algn="l" defTabSz="685818" rtl="0" eaLnBrk="1" latinLnBrk="0" hangingPunct="1">
              <a:lnSpc>
                <a:spcPct val="90000"/>
              </a:lnSpc>
              <a:spcBef>
                <a:spcPts val="450"/>
              </a:spcBef>
              <a:spcAft>
                <a:spcPts val="450"/>
              </a:spcAft>
              <a:buFont typeface="Arial" panose="020B0604020202020204" pitchFamily="34" charset="0"/>
              <a:buNone/>
              <a:tabLst/>
              <a:defRPr sz="8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685818" rtl="0" eaLnBrk="1" latinLnBrk="0" hangingPunct="1">
              <a:lnSpc>
                <a:spcPct val="90000"/>
              </a:lnSpc>
              <a:spcBef>
                <a:spcPts val="450"/>
              </a:spcBef>
              <a:spcAft>
                <a:spcPts val="450"/>
              </a:spcAft>
              <a:buFont typeface="Arial" panose="020B0604020202020204" pitchFamily="34" charset="0"/>
              <a:buNone/>
              <a:tabLst/>
              <a:defRPr sz="8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685818" rtl="0" eaLnBrk="1" latinLnBrk="0" hangingPunct="1">
              <a:lnSpc>
                <a:spcPct val="90000"/>
              </a:lnSpc>
              <a:spcBef>
                <a:spcPts val="450"/>
              </a:spcBef>
              <a:spcAft>
                <a:spcPts val="450"/>
              </a:spcAft>
              <a:buFont typeface="Arial" panose="020B0604020202020204" pitchFamily="34" charset="0"/>
              <a:buNone/>
              <a:tabLst/>
              <a:defRPr sz="8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685818" rtl="0" eaLnBrk="1" latinLnBrk="0" hangingPunct="1">
              <a:lnSpc>
                <a:spcPct val="90000"/>
              </a:lnSpc>
              <a:spcBef>
                <a:spcPts val="450"/>
              </a:spcBef>
              <a:spcAft>
                <a:spcPts val="450"/>
              </a:spcAft>
              <a:buFont typeface="Arial" panose="020B0604020202020204" pitchFamily="34" charset="0"/>
              <a:buNone/>
              <a:tabLst/>
              <a:defRPr sz="8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>
                <a:solidFill>
                  <a:schemeClr val="tx1">
                    <a:lumMod val="100000"/>
                  </a:schemeClr>
                </a:solidFill>
                <a:latin typeface="Arial" panose="020B0604020202020204" pitchFamily="34" charset="0"/>
              </a:rPr>
              <a:t>Source: ZMU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63C09F37-6727-0040-FBFF-FEF7505B7C25}"/>
              </a:ext>
            </a:extLst>
          </p:cNvPr>
          <p:cNvSpPr/>
          <p:nvPr/>
        </p:nvSpPr>
        <p:spPr>
          <a:xfrm>
            <a:off x="397439" y="1002037"/>
            <a:ext cx="9529762" cy="193899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</a:bodyPr>
          <a:lstStyle/>
          <a:p>
            <a:pPr lvl="0">
              <a:lnSpc>
                <a:spcPct val="90000"/>
              </a:lnSpc>
              <a:defRPr/>
            </a:pPr>
            <a:r>
              <a:rPr lang="en-US" sz="1400" b="1">
                <a:solidFill>
                  <a:srgbClr val="1E1E1E"/>
                </a:solidFill>
                <a:latin typeface="Arial" panose="020B0604020202020204" pitchFamily="34" charset="0"/>
              </a:rPr>
              <a:t>ZMU IOC General Education Curriculum Components</a:t>
            </a:r>
          </a:p>
        </p:txBody>
      </p:sp>
    </p:spTree>
    <p:extLst>
      <p:ext uri="{BB962C8B-B14F-4D97-AF65-F5344CB8AC3E}">
        <p14:creationId xmlns:p14="http://schemas.microsoft.com/office/powerpoint/2010/main" val="11663916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" name="think-cell data - do not delete" hidden="1">
            <a:extLst>
              <a:ext uri="{FF2B5EF4-FFF2-40B4-BE49-F238E27FC236}">
                <a16:creationId xmlns:a16="http://schemas.microsoft.com/office/drawing/2014/main" id="{520ED10E-7637-7015-423A-D13DE39ED8D8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41855098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04" imgH="405" progId="TCLayout.ActiveDocument.1">
                  <p:embed/>
                </p:oleObj>
              </mc:Choice>
              <mc:Fallback>
                <p:oleObj name="think-cell Slide" r:id="rId3" imgW="404" imgH="405" progId="TCLayout.ActiveDocument.1">
                  <p:embed/>
                  <p:pic>
                    <p:nvPicPr>
                      <p:cNvPr id="26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520ED10E-7637-7015-423A-D13DE39ED8D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22DA947-F7CB-25E4-6F9F-84FA89CA8409}"/>
              </a:ext>
            </a:extLst>
          </p:cNvPr>
          <p:cNvCxnSpPr>
            <a:cxnSpLocks/>
          </p:cNvCxnSpPr>
          <p:nvPr/>
        </p:nvCxnSpPr>
        <p:spPr>
          <a:xfrm>
            <a:off x="8156443" y="1245765"/>
            <a:ext cx="0" cy="508836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73D72BF-A0DF-A1DD-6DE5-84A35037AB34}"/>
              </a:ext>
            </a:extLst>
          </p:cNvPr>
          <p:cNvCxnSpPr>
            <a:cxnSpLocks/>
          </p:cNvCxnSpPr>
          <p:nvPr/>
        </p:nvCxnSpPr>
        <p:spPr>
          <a:xfrm>
            <a:off x="4051168" y="1245765"/>
            <a:ext cx="0" cy="508836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93DE9424-1226-2F90-01A2-BA6DEECDCB08}"/>
              </a:ext>
            </a:extLst>
          </p:cNvPr>
          <p:cNvSpPr/>
          <p:nvPr/>
        </p:nvSpPr>
        <p:spPr>
          <a:xfrm>
            <a:off x="55338" y="2281365"/>
            <a:ext cx="3895909" cy="1901115"/>
          </a:xfrm>
          <a:prstGeom prst="rect">
            <a:avLst/>
          </a:prstGeom>
          <a:noFill/>
          <a:ln>
            <a:solidFill>
              <a:schemeClr val="tx1">
                <a:lumMod val="10000"/>
                <a:lumOff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91440" rIns="182880" bIns="0" rtlCol="0" anchor="t" anchorCtr="0"/>
          <a:lstStyle/>
          <a:p>
            <a:pPr marL="127000" indent="-127000">
              <a:spcBef>
                <a:spcPts val="300"/>
              </a:spcBef>
              <a:spcAft>
                <a:spcPts val="300"/>
              </a:spcAft>
              <a:buClr>
                <a:srgbClr val="1F1F1F"/>
              </a:buClr>
              <a:buSzPct val="100000"/>
              <a:buFont typeface="Arial" panose="020B0604020202020204" pitchFamily="34" charset="0"/>
              <a:buChar char="–"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1F1F1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Develop </a:t>
            </a:r>
            <a:r>
              <a: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1F1F1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leadership focused 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1F1F1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foundational and complex military </a:t>
            </a:r>
            <a:r>
              <a: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1F1F1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writing skills</a:t>
            </a:r>
          </a:p>
          <a:p>
            <a:pPr marL="127000" indent="-127000">
              <a:spcBef>
                <a:spcPts val="300"/>
              </a:spcBef>
              <a:spcAft>
                <a:spcPts val="300"/>
              </a:spcAft>
              <a:buClr>
                <a:srgbClr val="1F1F1F"/>
              </a:buClr>
              <a:buSzPct val="100000"/>
              <a:buFont typeface="Arial" panose="020B0604020202020204" pitchFamily="34" charset="0"/>
              <a:buChar char="–"/>
              <a:defRPr/>
            </a:pPr>
            <a:r>
              <a:rPr lang="en-US" sz="1100">
                <a:solidFill>
                  <a:srgbClr val="1F1F1F"/>
                </a:solidFill>
                <a:latin typeface="Arial" panose="020B0604020202020204"/>
              </a:rPr>
              <a:t>Strengthen </a:t>
            </a:r>
            <a:r>
              <a:rPr lang="en-US" sz="1100" b="1">
                <a:solidFill>
                  <a:srgbClr val="1F1F1F"/>
                </a:solidFill>
                <a:latin typeface="Arial" panose="020B0604020202020204"/>
              </a:rPr>
              <a:t>early analytical reading </a:t>
            </a:r>
            <a:r>
              <a:rPr lang="en-US" sz="1100">
                <a:solidFill>
                  <a:srgbClr val="1F1F1F"/>
                </a:solidFill>
                <a:latin typeface="Arial" panose="020B0604020202020204"/>
              </a:rPr>
              <a:t>for leadership engagement</a:t>
            </a:r>
          </a:p>
          <a:p>
            <a:pPr marL="127000" indent="-127000">
              <a:spcBef>
                <a:spcPts val="300"/>
              </a:spcBef>
              <a:spcAft>
                <a:spcPts val="300"/>
              </a:spcAft>
              <a:buClr>
                <a:srgbClr val="1F1F1F"/>
              </a:buClr>
              <a:buSzPct val="100000"/>
              <a:buFont typeface="Arial" panose="020B0604020202020204" pitchFamily="34" charset="0"/>
              <a:buChar char="–"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1F1F1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Understand </a:t>
            </a:r>
            <a:r>
              <a: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1F1F1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academic integrity </a:t>
            </a:r>
          </a:p>
          <a:p>
            <a:pPr marL="127000" indent="-127000">
              <a:spcBef>
                <a:spcPts val="300"/>
              </a:spcBef>
              <a:spcAft>
                <a:spcPts val="300"/>
              </a:spcAft>
              <a:buClr>
                <a:srgbClr val="1F1F1F"/>
              </a:buClr>
              <a:buSzPct val="100000"/>
              <a:buFont typeface="Arial" panose="020B0604020202020204" pitchFamily="34" charset="0"/>
              <a:buChar char="–"/>
              <a:defRPr/>
            </a:pP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1F1F1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D285C6C-7512-6C00-DD0E-ED3FDF6E05F1}"/>
              </a:ext>
            </a:extLst>
          </p:cNvPr>
          <p:cNvSpPr/>
          <p:nvPr/>
        </p:nvSpPr>
        <p:spPr>
          <a:xfrm>
            <a:off x="55338" y="1245765"/>
            <a:ext cx="3895909" cy="549029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27432" rIns="27432" bIns="27432" rtlCol="0" anchor="ctr" anchorCtr="0"/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1F1F1F"/>
              </a:buClr>
              <a:buSzPct val="100000"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1F1F1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English 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59C572-A4B5-90A8-771A-832184F4C123}"/>
              </a:ext>
            </a:extLst>
          </p:cNvPr>
          <p:cNvSpPr/>
          <p:nvPr/>
        </p:nvSpPr>
        <p:spPr>
          <a:xfrm>
            <a:off x="4144297" y="1245765"/>
            <a:ext cx="3895909" cy="549029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27432" rIns="27432" bIns="27432" rtlCol="0" anchor="ctr" anchorCtr="0"/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1F1F1F"/>
              </a:buClr>
              <a:buSzPct val="100000"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1F1F1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English 2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9AC0B63-6139-A5D1-1677-ED11C0118AFB}"/>
              </a:ext>
            </a:extLst>
          </p:cNvPr>
          <p:cNvSpPr/>
          <p:nvPr/>
        </p:nvSpPr>
        <p:spPr>
          <a:xfrm>
            <a:off x="8233256" y="1245765"/>
            <a:ext cx="3895909" cy="549029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27432" rIns="27432" bIns="27432" rtlCol="0" anchor="ctr" anchorCtr="0"/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1F1F1F"/>
              </a:buClr>
              <a:buSzPct val="100000"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1F1F1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Emirati Studies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588FE6B-D456-7986-29F8-8205018C4725}"/>
              </a:ext>
            </a:extLst>
          </p:cNvPr>
          <p:cNvSpPr/>
          <p:nvPr/>
        </p:nvSpPr>
        <p:spPr>
          <a:xfrm>
            <a:off x="-3747" y="1885647"/>
            <a:ext cx="12191997" cy="33776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27432" rIns="27432" bIns="27432" rtlCol="0" anchor="ctr"/>
          <a:lstStyle/>
          <a:p>
            <a:pPr marL="0" marR="0" lvl="0" indent="0" algn="ctr" defTabSz="914400" rtl="0" eaLnBrk="1" fontAlgn="b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Learning Objectives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9503BE8-D759-248D-8271-BD7DEFB279A4}"/>
              </a:ext>
            </a:extLst>
          </p:cNvPr>
          <p:cNvSpPr/>
          <p:nvPr/>
        </p:nvSpPr>
        <p:spPr>
          <a:xfrm>
            <a:off x="-3747" y="4240430"/>
            <a:ext cx="12191997" cy="33776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27432" rIns="27432" bIns="27432" rtlCol="0" anchor="ctr"/>
          <a:lstStyle/>
          <a:p>
            <a:pPr marL="0" marR="0" lvl="0" indent="0" algn="ctr" defTabSz="914400" rtl="0" eaLnBrk="1" fontAlgn="b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Learning Outcomes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8526372-834F-3AB0-175F-96D810551F6D}"/>
              </a:ext>
            </a:extLst>
          </p:cNvPr>
          <p:cNvSpPr txBox="1"/>
          <p:nvPr/>
        </p:nvSpPr>
        <p:spPr>
          <a:xfrm>
            <a:off x="2758440" y="6528816"/>
            <a:ext cx="6675120" cy="1938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400" b="1" i="1"/>
              <a:t>Detailed curriculum, including reading lists, are in appendix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54D5A70-4862-727A-9106-C794F6C95DDB}"/>
              </a:ext>
            </a:extLst>
          </p:cNvPr>
          <p:cNvSpPr/>
          <p:nvPr/>
        </p:nvSpPr>
        <p:spPr>
          <a:xfrm>
            <a:off x="55338" y="4636148"/>
            <a:ext cx="3895909" cy="1697977"/>
          </a:xfrm>
          <a:prstGeom prst="rect">
            <a:avLst/>
          </a:prstGeom>
          <a:noFill/>
          <a:ln>
            <a:solidFill>
              <a:schemeClr val="tx1">
                <a:lumMod val="10000"/>
                <a:lumOff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91440" rIns="182880" bIns="0" rtlCol="0" anchor="t" anchorCtr="0"/>
          <a:lstStyle/>
          <a:p>
            <a:pPr marL="127000" indent="-127000">
              <a:spcBef>
                <a:spcPts val="300"/>
              </a:spcBef>
              <a:spcAft>
                <a:spcPts val="300"/>
              </a:spcAft>
              <a:buClr>
                <a:srgbClr val="1E1E1E"/>
              </a:buClr>
              <a:buSzPct val="100000"/>
              <a:buFont typeface="Arial" panose="020B0604020202020204" pitchFamily="34" charset="0"/>
              <a:buChar char="–"/>
              <a:defRPr/>
            </a:pPr>
            <a:r>
              <a:rPr lang="en-US" sz="1100">
                <a:solidFill>
                  <a:schemeClr val="tx1"/>
                </a:solidFill>
              </a:rPr>
              <a:t>Express </a:t>
            </a:r>
            <a:r>
              <a:rPr lang="en-US" sz="1100" b="1">
                <a:solidFill>
                  <a:schemeClr val="tx1"/>
                </a:solidFill>
              </a:rPr>
              <a:t>leadership ideas </a:t>
            </a:r>
            <a:r>
              <a:rPr lang="en-US" sz="1100">
                <a:solidFill>
                  <a:schemeClr val="tx1"/>
                </a:solidFill>
              </a:rPr>
              <a:t>with clarity and analysis</a:t>
            </a:r>
          </a:p>
          <a:p>
            <a:pPr marL="127000" indent="-127000">
              <a:spcBef>
                <a:spcPts val="300"/>
              </a:spcBef>
              <a:spcAft>
                <a:spcPts val="300"/>
              </a:spcAft>
              <a:buClr>
                <a:srgbClr val="1E1E1E"/>
              </a:buClr>
              <a:buSzPct val="100000"/>
              <a:buFont typeface="Arial" panose="020B0604020202020204" pitchFamily="34" charset="0"/>
              <a:buChar char="–"/>
              <a:defRPr/>
            </a:pPr>
            <a:r>
              <a:rPr lang="en-US" sz="1100">
                <a:solidFill>
                  <a:schemeClr val="tx1"/>
                </a:solidFill>
              </a:rPr>
              <a:t>Conduct </a:t>
            </a:r>
            <a:r>
              <a:rPr lang="en-US" sz="1100" b="1">
                <a:solidFill>
                  <a:schemeClr val="tx1"/>
                </a:solidFill>
              </a:rPr>
              <a:t>analysis of leadership media and text</a:t>
            </a:r>
          </a:p>
          <a:p>
            <a:pPr marL="127000" indent="-127000">
              <a:spcBef>
                <a:spcPts val="300"/>
              </a:spcBef>
              <a:spcAft>
                <a:spcPts val="300"/>
              </a:spcAft>
              <a:buClr>
                <a:srgbClr val="1E1E1E"/>
              </a:buClr>
              <a:buSzPct val="100000"/>
              <a:buFont typeface="Arial" panose="020B0604020202020204" pitchFamily="34" charset="0"/>
              <a:buChar char="–"/>
              <a:defRPr/>
            </a:pPr>
            <a:r>
              <a:rPr lang="en-US" sz="1100">
                <a:solidFill>
                  <a:schemeClr val="tx1"/>
                </a:solidFill>
              </a:rPr>
              <a:t>Accurately </a:t>
            </a:r>
            <a:r>
              <a:rPr lang="en-US" sz="1100" b="1">
                <a:solidFill>
                  <a:schemeClr val="tx1"/>
                </a:solidFill>
              </a:rPr>
              <a:t>summarize and paraphrase sources </a:t>
            </a:r>
            <a:r>
              <a:rPr lang="en-US" sz="1100">
                <a:solidFill>
                  <a:schemeClr val="tx1"/>
                </a:solidFill>
              </a:rPr>
              <a:t>using basic evaluation skills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268FD3E-A534-C609-02E1-121A54B838BD}"/>
              </a:ext>
            </a:extLst>
          </p:cNvPr>
          <p:cNvSpPr/>
          <p:nvPr/>
        </p:nvSpPr>
        <p:spPr>
          <a:xfrm>
            <a:off x="4144297" y="2281365"/>
            <a:ext cx="3895909" cy="1901115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91440" rIns="182880" bIns="0" rtlCol="0" anchor="t" anchorCtr="0"/>
          <a:lstStyle/>
          <a:p>
            <a:pPr marL="127000" indent="-127000">
              <a:spcBef>
                <a:spcPts val="300"/>
              </a:spcBef>
              <a:spcAft>
                <a:spcPts val="300"/>
              </a:spcAft>
              <a:buClr>
                <a:srgbClr val="1E1E1E"/>
              </a:buClr>
              <a:buSzPct val="100000"/>
              <a:buFont typeface="Arial" panose="020B0604020202020204" pitchFamily="34" charset="0"/>
              <a:buChar char="–"/>
              <a:defRPr/>
            </a:pPr>
            <a:r>
              <a:rPr lang="en-US" sz="1100">
                <a:solidFill>
                  <a:schemeClr val="tx1"/>
                </a:solidFill>
              </a:rPr>
              <a:t>Build clear, </a:t>
            </a:r>
            <a:r>
              <a:rPr lang="en-US" sz="1100" b="1">
                <a:solidFill>
                  <a:schemeClr val="tx1"/>
                </a:solidFill>
              </a:rPr>
              <a:t>evidence-based arguments</a:t>
            </a:r>
            <a:r>
              <a:rPr lang="en-US" sz="1100">
                <a:solidFill>
                  <a:schemeClr val="tx1"/>
                </a:solidFill>
              </a:rPr>
              <a:t> in written communication</a:t>
            </a:r>
          </a:p>
          <a:p>
            <a:pPr marL="127000" indent="-127000">
              <a:spcBef>
                <a:spcPts val="300"/>
              </a:spcBef>
              <a:spcAft>
                <a:spcPts val="300"/>
              </a:spcAft>
              <a:buClr>
                <a:srgbClr val="1E1E1E"/>
              </a:buClr>
              <a:buSzPct val="100000"/>
              <a:buFont typeface="Arial" panose="020B0604020202020204" pitchFamily="34" charset="0"/>
              <a:buChar char="–"/>
              <a:defRPr/>
            </a:pPr>
            <a:r>
              <a:rPr lang="en-US" sz="1100">
                <a:solidFill>
                  <a:schemeClr val="tx1"/>
                </a:solidFill>
              </a:rPr>
              <a:t>Adapt </a:t>
            </a:r>
            <a:r>
              <a:rPr lang="en-US" sz="1100" b="1">
                <a:solidFill>
                  <a:schemeClr val="tx1"/>
                </a:solidFill>
              </a:rPr>
              <a:t>writing for purpose and audience </a:t>
            </a:r>
            <a:r>
              <a:rPr lang="en-US" sz="1100">
                <a:solidFill>
                  <a:schemeClr val="tx1"/>
                </a:solidFill>
              </a:rPr>
              <a:t>in leadership and military contexts</a:t>
            </a:r>
          </a:p>
          <a:p>
            <a:pPr marL="127000" indent="-127000">
              <a:spcBef>
                <a:spcPts val="300"/>
              </a:spcBef>
              <a:spcAft>
                <a:spcPts val="300"/>
              </a:spcAft>
              <a:buClr>
                <a:srgbClr val="1E1E1E"/>
              </a:buClr>
              <a:buSzPct val="100000"/>
              <a:buFont typeface="Arial" panose="020B0604020202020204" pitchFamily="34" charset="0"/>
              <a:buChar char="–"/>
              <a:defRPr/>
            </a:pPr>
            <a:r>
              <a:rPr lang="en-US" sz="1100">
                <a:solidFill>
                  <a:schemeClr val="tx1"/>
                </a:solidFill>
              </a:rPr>
              <a:t>Interpret complex texts using </a:t>
            </a:r>
            <a:r>
              <a:rPr lang="en-US" sz="1100" b="1">
                <a:solidFill>
                  <a:schemeClr val="tx1"/>
                </a:solidFill>
              </a:rPr>
              <a:t>strong analytical reading skills</a:t>
            </a:r>
          </a:p>
          <a:p>
            <a:pPr marL="127000" indent="-127000">
              <a:spcBef>
                <a:spcPts val="300"/>
              </a:spcBef>
              <a:spcAft>
                <a:spcPts val="300"/>
              </a:spcAft>
              <a:buClr>
                <a:srgbClr val="1E1E1E"/>
              </a:buClr>
              <a:buSzPct val="100000"/>
              <a:buFont typeface="Arial" panose="020B0604020202020204" pitchFamily="34" charset="0"/>
              <a:buChar char="–"/>
              <a:defRPr/>
            </a:pPr>
            <a:r>
              <a:rPr lang="en-US" sz="1100">
                <a:solidFill>
                  <a:schemeClr val="tx1"/>
                </a:solidFill>
              </a:rPr>
              <a:t>Apply </a:t>
            </a:r>
            <a:r>
              <a:rPr lang="en-US" sz="1100" b="1">
                <a:solidFill>
                  <a:schemeClr val="tx1"/>
                </a:solidFill>
              </a:rPr>
              <a:t>basic research </a:t>
            </a:r>
            <a:r>
              <a:rPr lang="en-US" sz="1100">
                <a:solidFill>
                  <a:schemeClr val="tx1"/>
                </a:solidFill>
              </a:rPr>
              <a:t>and </a:t>
            </a:r>
            <a:r>
              <a:rPr lang="en-US" sz="1100" b="1">
                <a:solidFill>
                  <a:schemeClr val="tx1"/>
                </a:solidFill>
              </a:rPr>
              <a:t>integrate sources </a:t>
            </a:r>
            <a:r>
              <a:rPr lang="en-US" sz="1100">
                <a:solidFill>
                  <a:schemeClr val="tx1"/>
                </a:solidFill>
              </a:rPr>
              <a:t>effectively in writing tasks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6CB10E6-E803-6A17-F6B3-51987F68351F}"/>
              </a:ext>
            </a:extLst>
          </p:cNvPr>
          <p:cNvSpPr/>
          <p:nvPr/>
        </p:nvSpPr>
        <p:spPr>
          <a:xfrm>
            <a:off x="4144297" y="4636148"/>
            <a:ext cx="3895909" cy="1697977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91440" rIns="182880" bIns="0" rtlCol="0" anchor="t" anchorCtr="0"/>
          <a:lstStyle/>
          <a:p>
            <a:pPr marL="127000" indent="-127000">
              <a:spcBef>
                <a:spcPts val="300"/>
              </a:spcBef>
              <a:spcAft>
                <a:spcPts val="300"/>
              </a:spcAft>
              <a:buClr>
                <a:srgbClr val="1E1E1E"/>
              </a:buClr>
              <a:buSzPct val="100000"/>
              <a:buFont typeface="Arial" panose="020B0604020202020204" pitchFamily="34" charset="0"/>
              <a:buChar char="–"/>
              <a:defRPr/>
            </a:pPr>
            <a:r>
              <a:rPr lang="en-US" sz="1100">
                <a:solidFill>
                  <a:schemeClr val="tx1"/>
                </a:solidFill>
              </a:rPr>
              <a:t>Produce </a:t>
            </a:r>
            <a:r>
              <a:rPr lang="en-US" sz="1100" b="1">
                <a:solidFill>
                  <a:schemeClr val="tx1"/>
                </a:solidFill>
              </a:rPr>
              <a:t>structured analytical essays </a:t>
            </a:r>
            <a:r>
              <a:rPr lang="en-US" sz="1100">
                <a:solidFill>
                  <a:schemeClr val="tx1"/>
                </a:solidFill>
              </a:rPr>
              <a:t>using clear claims, reasoning, and evidence</a:t>
            </a:r>
          </a:p>
          <a:p>
            <a:pPr marL="127000" indent="-127000">
              <a:spcBef>
                <a:spcPts val="300"/>
              </a:spcBef>
              <a:spcAft>
                <a:spcPts val="300"/>
              </a:spcAft>
              <a:buClr>
                <a:srgbClr val="1E1E1E"/>
              </a:buClr>
              <a:buSzPct val="100000"/>
              <a:buFont typeface="Arial" panose="020B0604020202020204" pitchFamily="34" charset="0"/>
              <a:buChar char="–"/>
              <a:defRPr/>
            </a:pPr>
            <a:r>
              <a:rPr lang="en-US" sz="1100">
                <a:solidFill>
                  <a:schemeClr val="tx1"/>
                </a:solidFill>
              </a:rPr>
              <a:t>Critically </a:t>
            </a:r>
            <a:r>
              <a:rPr lang="en-US" sz="1100" b="1">
                <a:solidFill>
                  <a:schemeClr val="tx1"/>
                </a:solidFill>
              </a:rPr>
              <a:t>assess sources </a:t>
            </a:r>
            <a:r>
              <a:rPr lang="en-US" sz="1100">
                <a:solidFill>
                  <a:schemeClr val="tx1"/>
                </a:solidFill>
              </a:rPr>
              <a:t>and </a:t>
            </a:r>
            <a:r>
              <a:rPr lang="en-US" sz="1100" b="1">
                <a:solidFill>
                  <a:schemeClr val="tx1"/>
                </a:solidFill>
              </a:rPr>
              <a:t>address assumptions </a:t>
            </a:r>
            <a:r>
              <a:rPr lang="en-US" sz="1100">
                <a:solidFill>
                  <a:schemeClr val="tx1"/>
                </a:solidFill>
              </a:rPr>
              <a:t>and counterarguments in writing</a:t>
            </a:r>
          </a:p>
          <a:p>
            <a:pPr marL="127000" indent="-127000">
              <a:spcBef>
                <a:spcPts val="300"/>
              </a:spcBef>
              <a:spcAft>
                <a:spcPts val="300"/>
              </a:spcAft>
              <a:buClr>
                <a:srgbClr val="1E1E1E"/>
              </a:buClr>
              <a:buSzPct val="100000"/>
              <a:buFont typeface="Arial" panose="020B0604020202020204" pitchFamily="34" charset="0"/>
              <a:buChar char="–"/>
              <a:defRPr/>
            </a:pPr>
            <a:r>
              <a:rPr lang="en-US" sz="1100">
                <a:solidFill>
                  <a:schemeClr val="tx1"/>
                </a:solidFill>
              </a:rPr>
              <a:t>Apply </a:t>
            </a:r>
            <a:r>
              <a:rPr lang="en-US" sz="1100" b="1">
                <a:solidFill>
                  <a:schemeClr val="tx1"/>
                </a:solidFill>
              </a:rPr>
              <a:t>persuasive and ethical communication </a:t>
            </a:r>
            <a:r>
              <a:rPr lang="en-US" sz="1100">
                <a:solidFill>
                  <a:schemeClr val="tx1"/>
                </a:solidFill>
              </a:rPr>
              <a:t>in military writings, including leadership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5F476A9-41D1-23EB-401E-1EB5B353F2E1}"/>
              </a:ext>
            </a:extLst>
          </p:cNvPr>
          <p:cNvSpPr/>
          <p:nvPr/>
        </p:nvSpPr>
        <p:spPr>
          <a:xfrm>
            <a:off x="8233256" y="2281365"/>
            <a:ext cx="3895909" cy="1901115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91440" rIns="182880" bIns="0" rtlCol="0" anchor="t" anchorCtr="0"/>
          <a:lstStyle/>
          <a:p>
            <a:pPr marL="127000" indent="-127000">
              <a:spcBef>
                <a:spcPts val="300"/>
              </a:spcBef>
              <a:spcAft>
                <a:spcPts val="300"/>
              </a:spcAft>
              <a:buClr>
                <a:srgbClr val="1E1E1E"/>
              </a:buClr>
              <a:buSzPct val="100000"/>
              <a:buFont typeface="Arial" panose="020B0604020202020204" pitchFamily="34" charset="0"/>
              <a:buChar char="–"/>
            </a:pPr>
            <a:r>
              <a:rPr lang="en-US" sz="1100">
                <a:solidFill>
                  <a:schemeClr val="tx1"/>
                </a:solidFill>
              </a:rPr>
              <a:t>Build </a:t>
            </a:r>
            <a:r>
              <a:rPr lang="en-US" sz="1100" b="1">
                <a:solidFill>
                  <a:schemeClr val="tx1"/>
                </a:solidFill>
              </a:rPr>
              <a:t>foundational understanding of UAE history </a:t>
            </a:r>
            <a:r>
              <a:rPr lang="en-US" sz="1100">
                <a:solidFill>
                  <a:schemeClr val="tx1"/>
                </a:solidFill>
              </a:rPr>
              <a:t>and </a:t>
            </a:r>
            <a:r>
              <a:rPr lang="en-US" sz="1100" b="1">
                <a:solidFill>
                  <a:schemeClr val="tx1"/>
                </a:solidFill>
              </a:rPr>
              <a:t>compare diverse representations </a:t>
            </a:r>
            <a:r>
              <a:rPr lang="en-US" sz="1100">
                <a:solidFill>
                  <a:schemeClr val="tx1"/>
                </a:solidFill>
              </a:rPr>
              <a:t>across sources</a:t>
            </a:r>
          </a:p>
          <a:p>
            <a:pPr marL="127000" indent="-127000">
              <a:spcBef>
                <a:spcPts val="300"/>
              </a:spcBef>
              <a:spcAft>
                <a:spcPts val="300"/>
              </a:spcAft>
              <a:buClr>
                <a:srgbClr val="1E1E1E"/>
              </a:buClr>
              <a:buSzPct val="100000"/>
              <a:buFont typeface="Arial" panose="020B0604020202020204" pitchFamily="34" charset="0"/>
              <a:buChar char="–"/>
            </a:pPr>
            <a:r>
              <a:rPr lang="en-US" sz="1100">
                <a:solidFill>
                  <a:schemeClr val="tx1"/>
                </a:solidFill>
              </a:rPr>
              <a:t>Connect </a:t>
            </a:r>
            <a:r>
              <a:rPr lang="en-US" sz="1100" b="1">
                <a:solidFill>
                  <a:schemeClr val="tx1"/>
                </a:solidFill>
              </a:rPr>
              <a:t>Emirati identity and heritage </a:t>
            </a:r>
            <a:r>
              <a:rPr lang="en-US" sz="1100">
                <a:solidFill>
                  <a:schemeClr val="tx1"/>
                </a:solidFill>
              </a:rPr>
              <a:t>to responsibilities of future officers</a:t>
            </a:r>
          </a:p>
          <a:p>
            <a:pPr marL="127000" indent="-127000">
              <a:spcBef>
                <a:spcPts val="300"/>
              </a:spcBef>
              <a:spcAft>
                <a:spcPts val="300"/>
              </a:spcAft>
              <a:buClr>
                <a:srgbClr val="1E1E1E"/>
              </a:buClr>
              <a:buSzPct val="100000"/>
              <a:buFont typeface="Arial" panose="020B0604020202020204" pitchFamily="34" charset="0"/>
              <a:buChar char="–"/>
            </a:pPr>
            <a:r>
              <a:rPr lang="en-US" sz="1100">
                <a:solidFill>
                  <a:schemeClr val="tx1"/>
                </a:solidFill>
              </a:rPr>
              <a:t>Explore how identity and values shape </a:t>
            </a:r>
            <a:r>
              <a:rPr lang="en-US" sz="1100" b="1">
                <a:solidFill>
                  <a:schemeClr val="tx1"/>
                </a:solidFill>
              </a:rPr>
              <a:t>early leadership instincts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7219DD8-145C-0A2D-F4B3-702F01A01375}"/>
              </a:ext>
            </a:extLst>
          </p:cNvPr>
          <p:cNvSpPr/>
          <p:nvPr/>
        </p:nvSpPr>
        <p:spPr>
          <a:xfrm>
            <a:off x="8233256" y="4636148"/>
            <a:ext cx="3895909" cy="1697977"/>
          </a:xfrm>
          <a:prstGeom prst="rect">
            <a:avLst/>
          </a:prstGeom>
          <a:noFill/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91440" rIns="182880" bIns="0" rtlCol="0" anchor="t" anchorCtr="0"/>
          <a:lstStyle/>
          <a:p>
            <a:pPr marL="127000" indent="-127000">
              <a:spcBef>
                <a:spcPts val="300"/>
              </a:spcBef>
              <a:spcAft>
                <a:spcPts val="300"/>
              </a:spcAft>
              <a:buClr>
                <a:srgbClr val="1F1F1F"/>
              </a:buClr>
              <a:buSzPct val="100000"/>
              <a:buFont typeface="Arial" panose="020B0604020202020204" pitchFamily="34" charset="0"/>
              <a:buChar char="–"/>
            </a:pPr>
            <a:r>
              <a:rPr lang="en-US" sz="1100">
                <a:solidFill>
                  <a:schemeClr val="tx1"/>
                </a:solidFill>
              </a:rPr>
              <a:t>Explain the </a:t>
            </a:r>
            <a:r>
              <a:rPr lang="en-US" sz="1100" b="1">
                <a:solidFill>
                  <a:schemeClr val="tx1"/>
                </a:solidFill>
              </a:rPr>
              <a:t>evolution of UAE development, governance, and social systems</a:t>
            </a:r>
            <a:r>
              <a:rPr lang="en-US" sz="1100">
                <a:solidFill>
                  <a:schemeClr val="tx1"/>
                </a:solidFill>
              </a:rPr>
              <a:t>, through differing sources</a:t>
            </a:r>
          </a:p>
          <a:p>
            <a:pPr marL="127000" indent="-127000">
              <a:spcBef>
                <a:spcPts val="300"/>
              </a:spcBef>
              <a:spcAft>
                <a:spcPts val="300"/>
              </a:spcAft>
              <a:buClr>
                <a:srgbClr val="1F1F1F"/>
              </a:buClr>
              <a:buSzPct val="100000"/>
              <a:buFont typeface="Arial" panose="020B0604020202020204" pitchFamily="34" charset="0"/>
              <a:buChar char="–"/>
            </a:pPr>
            <a:r>
              <a:rPr lang="en-US" sz="1100">
                <a:solidFill>
                  <a:schemeClr val="tx1"/>
                </a:solidFill>
              </a:rPr>
              <a:t>Describe how </a:t>
            </a:r>
            <a:r>
              <a:rPr lang="en-US" sz="1100" b="1">
                <a:solidFill>
                  <a:schemeClr val="tx1"/>
                </a:solidFill>
              </a:rPr>
              <a:t>heritage and identity influence cadet attitudes </a:t>
            </a:r>
            <a:r>
              <a:rPr lang="en-US" sz="1100">
                <a:solidFill>
                  <a:schemeClr val="tx1"/>
                </a:solidFill>
              </a:rPr>
              <a:t>toward service and teamwork</a:t>
            </a:r>
          </a:p>
          <a:p>
            <a:pPr marL="127000" indent="-127000">
              <a:spcBef>
                <a:spcPts val="300"/>
              </a:spcBef>
              <a:spcAft>
                <a:spcPts val="300"/>
              </a:spcAft>
              <a:buClr>
                <a:srgbClr val="1F1F1F"/>
              </a:buClr>
              <a:buSzPct val="100000"/>
              <a:buFont typeface="Arial" panose="020B0604020202020204" pitchFamily="34" charset="0"/>
              <a:buChar char="–"/>
            </a:pPr>
            <a:r>
              <a:rPr lang="en-US" sz="1100">
                <a:solidFill>
                  <a:schemeClr val="tx1"/>
                </a:solidFill>
              </a:rPr>
              <a:t>Synthesize course insights through </a:t>
            </a:r>
            <a:r>
              <a:rPr lang="en-US" sz="1100" b="1">
                <a:solidFill>
                  <a:schemeClr val="tx1"/>
                </a:solidFill>
                <a:latin typeface="Arial" panose="020B0604020202020204"/>
              </a:rPr>
              <a:t>ZMU leadership development system “My Emirati Leadership Doctrine” </a:t>
            </a:r>
          </a:p>
        </p:txBody>
      </p:sp>
      <p:pic>
        <p:nvPicPr>
          <p:cNvPr id="39" name="Graphic 38">
            <a:extLst>
              <a:ext uri="{FF2B5EF4-FFF2-40B4-BE49-F238E27FC236}">
                <a16:creationId xmlns:a16="http://schemas.microsoft.com/office/drawing/2014/main" id="{2B9C6430-A40F-B8E2-F37F-A3B3342332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274868" y="6507611"/>
            <a:ext cx="236494" cy="236308"/>
          </a:xfrm>
          <a:prstGeom prst="rect">
            <a:avLst/>
          </a:prstGeom>
        </p:spPr>
      </p:pic>
      <p:sp>
        <p:nvSpPr>
          <p:cNvPr id="40" name="Title 1">
            <a:extLst>
              <a:ext uri="{FF2B5EF4-FFF2-40B4-BE49-F238E27FC236}">
                <a16:creationId xmlns:a16="http://schemas.microsoft.com/office/drawing/2014/main" id="{C548E12B-09D9-8097-4DAA-6D71034D4F43}"/>
              </a:ext>
            </a:extLst>
          </p:cNvPr>
          <p:cNvSpPr txBox="1">
            <a:spLocks/>
          </p:cNvSpPr>
          <p:nvPr/>
        </p:nvSpPr>
        <p:spPr>
          <a:xfrm>
            <a:off x="389709" y="389713"/>
            <a:ext cx="9062635" cy="553998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lumMod val="100000"/>
                  </a:srgbClr>
                </a:solidFill>
              </a14:hiddenFill>
            </a:ext>
          </a:extLst>
        </p:spPr>
        <p:txBody>
          <a:bodyPr vert="horz" lIns="0" tIns="0" rIns="0" bIns="0" anchor="t">
            <a:noAutofit/>
          </a:bodyPr>
          <a:lstStyle>
            <a:lvl1pPr marL="0" algn="l" defTabSz="685818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rgbClr val="000000">
                    <a:lumMod val="100000"/>
                  </a:srgbClr>
                </a:solidFill>
                <a:latin typeface="Arial" panose="020B0604020202020204" pitchFamily="34" charset="0"/>
              </a:rPr>
              <a:t>Learning Objectives and Learning Outcomes are modified for a </a:t>
            </a:r>
            <a:r>
              <a:rPr lang="en-US" err="1">
                <a:solidFill>
                  <a:srgbClr val="000000">
                    <a:lumMod val="100000"/>
                  </a:srgbClr>
                </a:solidFill>
                <a:latin typeface="Arial" panose="020B0604020202020204" pitchFamily="34" charset="0"/>
              </a:rPr>
              <a:t>defence</a:t>
            </a:r>
            <a:r>
              <a:rPr lang="en-US">
                <a:solidFill>
                  <a:srgbClr val="000000">
                    <a:lumMod val="100000"/>
                  </a:srgbClr>
                </a:solidFill>
                <a:latin typeface="Arial" panose="020B0604020202020204" pitchFamily="34" charset="0"/>
              </a:rPr>
              <a:t> context ensuring ZMU GenEd supports cadets’ military education (1/2)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7F8D4087-B57B-D2A2-780F-42672ADCEABE}"/>
              </a:ext>
            </a:extLst>
          </p:cNvPr>
          <p:cNvSpPr/>
          <p:nvPr/>
        </p:nvSpPr>
        <p:spPr>
          <a:xfrm>
            <a:off x="397439" y="1002037"/>
            <a:ext cx="9529762" cy="193899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</a:bodyPr>
          <a:lstStyle/>
          <a:p>
            <a:pPr lvl="0">
              <a:lnSpc>
                <a:spcPct val="90000"/>
              </a:lnSpc>
              <a:defRPr/>
            </a:pPr>
            <a:r>
              <a:rPr lang="en-US" sz="1400" b="1">
                <a:solidFill>
                  <a:srgbClr val="1E1E1E"/>
                </a:solidFill>
                <a:latin typeface="Arial" panose="020B0604020202020204" pitchFamily="34" charset="0"/>
              </a:rPr>
              <a:t>ZMU IOC General Education Curriculum Summary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19319F3-4808-BFF8-2B31-F28E08AC67BE}"/>
              </a:ext>
            </a:extLst>
          </p:cNvPr>
          <p:cNvSpPr/>
          <p:nvPr/>
        </p:nvSpPr>
        <p:spPr>
          <a:xfrm>
            <a:off x="9525614" y="995462"/>
            <a:ext cx="2286000" cy="152400"/>
          </a:xfrm>
          <a:prstGeom prst="rect">
            <a:avLst/>
          </a:prstGeom>
          <a:noFill/>
          <a:ln w="635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6350" cap="flat" cmpd="sng" algn="ctr">
                <a:solidFill>
                  <a:schemeClr val="tx1"/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Non-Exhaustive</a:t>
            </a:r>
          </a:p>
        </p:txBody>
      </p:sp>
      <p:sp>
        <p:nvSpPr>
          <p:cNvPr id="6" name="Text Placeholder 27">
            <a:extLst>
              <a:ext uri="{FF2B5EF4-FFF2-40B4-BE49-F238E27FC236}">
                <a16:creationId xmlns:a16="http://schemas.microsoft.com/office/drawing/2014/main" id="{6BB2BF56-2B29-2977-D827-5118A9EC3DE3}"/>
              </a:ext>
            </a:extLst>
          </p:cNvPr>
          <p:cNvSpPr txBox="1">
            <a:spLocks/>
          </p:cNvSpPr>
          <p:nvPr/>
        </p:nvSpPr>
        <p:spPr>
          <a:xfrm>
            <a:off x="389709" y="6496471"/>
            <a:ext cx="5321345" cy="237284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lumMod val="100000"/>
                  </a:srgbClr>
                </a:solidFill>
              </a14:hiddenFill>
            </a:ext>
          </a:extLst>
        </p:spPr>
        <p:txBody>
          <a:bodyPr lIns="0" tIns="0" rIns="0" bIns="0" anchor="b">
            <a:noAutofit/>
          </a:bodyPr>
          <a:lstStyle>
            <a:lvl1pPr marL="0" indent="0" algn="l" defTabSz="685818" rtl="0" eaLnBrk="1" latinLnBrk="0" hangingPunct="1">
              <a:lnSpc>
                <a:spcPct val="90000"/>
              </a:lnSpc>
              <a:spcBef>
                <a:spcPts val="450"/>
              </a:spcBef>
              <a:spcAft>
                <a:spcPts val="450"/>
              </a:spcAft>
              <a:buFont typeface="Arial" panose="020B0604020202020204" pitchFamily="34" charset="0"/>
              <a:buNone/>
              <a:defRPr lang="en-US" sz="1401" kern="1200" noProof="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35004" indent="-135004" algn="l" defTabSz="685818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450"/>
              </a:spcAft>
              <a:buFont typeface="System Font Regular"/>
              <a:buChar char="–"/>
              <a:tabLst/>
              <a:defRPr sz="1401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270007" indent="-135004" algn="l" defTabSz="685818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450"/>
              </a:spcAft>
              <a:buFont typeface="System Font Regular"/>
              <a:buChar char="–"/>
              <a:tabLst/>
              <a:defRPr sz="1401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405011" indent="-135004" algn="l" defTabSz="685818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450"/>
              </a:spcAft>
              <a:buFont typeface="System Font Regular"/>
              <a:buChar char="–"/>
              <a:tabLst/>
              <a:defRPr sz="1401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540014" indent="-135004" algn="l" defTabSz="685818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450"/>
              </a:spcAft>
              <a:buFont typeface="System Font Regular"/>
              <a:buChar char="–"/>
              <a:tabLst/>
              <a:defRPr sz="1401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0" indent="0" algn="l" defTabSz="685818" rtl="0" eaLnBrk="1" latinLnBrk="0" hangingPunct="1">
              <a:lnSpc>
                <a:spcPct val="90000"/>
              </a:lnSpc>
              <a:spcBef>
                <a:spcPts val="450"/>
              </a:spcBef>
              <a:spcAft>
                <a:spcPts val="450"/>
              </a:spcAft>
              <a:buFont typeface="Arial" panose="020B0604020202020204" pitchFamily="34" charset="0"/>
              <a:buNone/>
              <a:tabLst/>
              <a:defRPr sz="8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685818" rtl="0" eaLnBrk="1" latinLnBrk="0" hangingPunct="1">
              <a:lnSpc>
                <a:spcPct val="90000"/>
              </a:lnSpc>
              <a:spcBef>
                <a:spcPts val="450"/>
              </a:spcBef>
              <a:spcAft>
                <a:spcPts val="450"/>
              </a:spcAft>
              <a:buFont typeface="Arial" panose="020B0604020202020204" pitchFamily="34" charset="0"/>
              <a:buNone/>
              <a:tabLst/>
              <a:defRPr sz="8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685818" rtl="0" eaLnBrk="1" latinLnBrk="0" hangingPunct="1">
              <a:lnSpc>
                <a:spcPct val="90000"/>
              </a:lnSpc>
              <a:spcBef>
                <a:spcPts val="450"/>
              </a:spcBef>
              <a:spcAft>
                <a:spcPts val="450"/>
              </a:spcAft>
              <a:buFont typeface="Arial" panose="020B0604020202020204" pitchFamily="34" charset="0"/>
              <a:buNone/>
              <a:tabLst/>
              <a:defRPr sz="8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685818" rtl="0" eaLnBrk="1" latinLnBrk="0" hangingPunct="1">
              <a:lnSpc>
                <a:spcPct val="90000"/>
              </a:lnSpc>
              <a:spcBef>
                <a:spcPts val="450"/>
              </a:spcBef>
              <a:spcAft>
                <a:spcPts val="450"/>
              </a:spcAft>
              <a:buFont typeface="Arial" panose="020B0604020202020204" pitchFamily="34" charset="0"/>
              <a:buNone/>
              <a:tabLst/>
              <a:defRPr sz="8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>
                <a:solidFill>
                  <a:schemeClr val="tx1">
                    <a:lumMod val="100000"/>
                  </a:schemeClr>
                </a:solidFill>
                <a:latin typeface="Arial" panose="020B0604020202020204" pitchFamily="34" charset="0"/>
              </a:rPr>
              <a:t>Source: ZMU</a:t>
            </a:r>
          </a:p>
        </p:txBody>
      </p:sp>
    </p:spTree>
    <p:extLst>
      <p:ext uri="{BB962C8B-B14F-4D97-AF65-F5344CB8AC3E}">
        <p14:creationId xmlns:p14="http://schemas.microsoft.com/office/powerpoint/2010/main" val="1453951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6082AD-FEFF-9381-9022-414602ECA7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think-cell data - do not delete" hidden="1">
            <a:extLst>
              <a:ext uri="{FF2B5EF4-FFF2-40B4-BE49-F238E27FC236}">
                <a16:creationId xmlns:a16="http://schemas.microsoft.com/office/drawing/2014/main" id="{DE05025D-D1B8-F902-D902-DB83C51F2A85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14775736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04" imgH="405" progId="TCLayout.ActiveDocument.1">
                  <p:embed/>
                </p:oleObj>
              </mc:Choice>
              <mc:Fallback>
                <p:oleObj name="think-cell Slide" r:id="rId3" imgW="404" imgH="405" progId="TCLayout.ActiveDocument.1">
                  <p:embed/>
                  <p:pic>
                    <p:nvPicPr>
                      <p:cNvPr id="19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DE05025D-D1B8-F902-D902-DB83C51F2A8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itle 1">
            <a:extLst>
              <a:ext uri="{FF2B5EF4-FFF2-40B4-BE49-F238E27FC236}">
                <a16:creationId xmlns:a16="http://schemas.microsoft.com/office/drawing/2014/main" id="{A39CBC4F-53B3-1A89-D3E9-0C3893DC1154}"/>
              </a:ext>
            </a:extLst>
          </p:cNvPr>
          <p:cNvSpPr txBox="1">
            <a:spLocks/>
          </p:cNvSpPr>
          <p:nvPr/>
        </p:nvSpPr>
        <p:spPr>
          <a:xfrm>
            <a:off x="389709" y="389713"/>
            <a:ext cx="9062635" cy="553998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lumMod val="100000"/>
                  </a:srgbClr>
                </a:solidFill>
              </a14:hiddenFill>
            </a:ext>
          </a:extLst>
        </p:spPr>
        <p:txBody>
          <a:bodyPr vert="horz" lIns="0" tIns="0" rIns="0" bIns="0" anchor="t">
            <a:noAutofit/>
          </a:bodyPr>
          <a:lstStyle>
            <a:lvl1pPr marL="0" algn="l" defTabSz="685818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rgbClr val="000000">
                    <a:lumMod val="100000"/>
                  </a:srgbClr>
                </a:solidFill>
                <a:latin typeface="Arial" panose="020B0604020202020204" pitchFamily="34" charset="0"/>
              </a:rPr>
              <a:t>Learning Objectives and Learning Outcomes are modified for a defence context ensuring ZMU GenEd supports cadets’ military education (2/2)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BC05DA4-7E0D-16D8-BDB8-F28097F74A21}"/>
              </a:ext>
            </a:extLst>
          </p:cNvPr>
          <p:cNvSpPr/>
          <p:nvPr/>
        </p:nvSpPr>
        <p:spPr>
          <a:xfrm>
            <a:off x="397439" y="1002037"/>
            <a:ext cx="9529762" cy="193899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</a:bodyPr>
          <a:lstStyle/>
          <a:p>
            <a:pPr lvl="0">
              <a:lnSpc>
                <a:spcPct val="90000"/>
              </a:lnSpc>
              <a:defRPr/>
            </a:pPr>
            <a:r>
              <a:rPr lang="en-US" sz="1400" b="1">
                <a:solidFill>
                  <a:srgbClr val="1E1E1E"/>
                </a:solidFill>
                <a:latin typeface="Arial" panose="020B0604020202020204" pitchFamily="34" charset="0"/>
              </a:rPr>
              <a:t>ZMU IOC General Education Curriculum Summary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1DAB75E2-2412-4CDD-74D7-E55C0DB0B9C5}"/>
              </a:ext>
            </a:extLst>
          </p:cNvPr>
          <p:cNvCxnSpPr>
            <a:cxnSpLocks/>
          </p:cNvCxnSpPr>
          <p:nvPr/>
        </p:nvCxnSpPr>
        <p:spPr>
          <a:xfrm>
            <a:off x="8156443" y="1245765"/>
            <a:ext cx="0" cy="508836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D80C25C-1905-EAAB-3EEA-DC077657B559}"/>
              </a:ext>
            </a:extLst>
          </p:cNvPr>
          <p:cNvCxnSpPr>
            <a:cxnSpLocks/>
          </p:cNvCxnSpPr>
          <p:nvPr/>
        </p:nvCxnSpPr>
        <p:spPr>
          <a:xfrm>
            <a:off x="4051168" y="1245765"/>
            <a:ext cx="0" cy="508836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 34">
            <a:extLst>
              <a:ext uri="{FF2B5EF4-FFF2-40B4-BE49-F238E27FC236}">
                <a16:creationId xmlns:a16="http://schemas.microsoft.com/office/drawing/2014/main" id="{E2B8604F-5312-FE9A-525E-525D1F1118E2}"/>
              </a:ext>
            </a:extLst>
          </p:cNvPr>
          <p:cNvGrpSpPr/>
          <p:nvPr/>
        </p:nvGrpSpPr>
        <p:grpSpPr>
          <a:xfrm>
            <a:off x="50800" y="1244600"/>
            <a:ext cx="12073827" cy="549029"/>
            <a:chOff x="55338" y="1654858"/>
            <a:chExt cx="12073827" cy="393398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D48D3DB0-3C97-7900-F265-6A96CE7E6AAF}"/>
                </a:ext>
              </a:extLst>
            </p:cNvPr>
            <p:cNvSpPr/>
            <p:nvPr/>
          </p:nvSpPr>
          <p:spPr>
            <a:xfrm>
              <a:off x="55338" y="1654858"/>
              <a:ext cx="3895909" cy="393398"/>
            </a:xfrm>
            <a:prstGeom prst="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32" tIns="27432" rIns="27432" bIns="27432" rtlCol="0" anchor="ctr" anchorCtr="0"/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  <a:buClr>
                  <a:srgbClr val="1F1F1F"/>
                </a:buClr>
                <a:buSzPct val="100000"/>
                <a:defRPr/>
              </a:pPr>
              <a:r>
                <a:rPr lang="en-US" sz="1600" b="1">
                  <a:solidFill>
                    <a:schemeClr val="tx1"/>
                  </a:solidFill>
                </a:rPr>
                <a:t>Innovation and Entrepreneurship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9152A197-F503-ADD8-E33F-3D0F02B4B908}"/>
                </a:ext>
              </a:extLst>
            </p:cNvPr>
            <p:cNvSpPr/>
            <p:nvPr/>
          </p:nvSpPr>
          <p:spPr>
            <a:xfrm>
              <a:off x="4144298" y="1654858"/>
              <a:ext cx="3895909" cy="393398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32" tIns="27432" rIns="27432" bIns="27432" rtlCol="0" anchor="ctr" anchorCtr="0"/>
            <a:lstStyle/>
            <a:p>
              <a:pPr marR="0" lvl="0" algn="ctr" defTabSz="9144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>
                  <a:srgbClr val="1F1F1F"/>
                </a:buClr>
                <a:buSzPct val="100000"/>
                <a:tabLst/>
                <a:defRPr/>
              </a:pPr>
              <a:r>
                <a:rPr kumimoji="0" lang="en-US" sz="1600" b="1" i="0" u="none" strike="noStrike" kern="1200" cap="none" spc="0" normalizeH="0" baseline="0" noProof="0">
                  <a:ln>
                    <a:noFill/>
                  </a:ln>
                  <a:solidFill>
                    <a:srgbClr val="1F1F1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Psychology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3AE0C0F-6ED7-A6EC-CA7E-95940279A2D0}"/>
                </a:ext>
              </a:extLst>
            </p:cNvPr>
            <p:cNvSpPr/>
            <p:nvPr/>
          </p:nvSpPr>
          <p:spPr>
            <a:xfrm>
              <a:off x="8233256" y="1654858"/>
              <a:ext cx="3895909" cy="39339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32" tIns="27432" rIns="27432" bIns="27432" rtlCol="0" anchor="ctr" anchorCtr="0"/>
            <a:lstStyle/>
            <a:p>
              <a:pPr marR="0" lvl="0" algn="ctr" defTabSz="9144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>
                  <a:srgbClr val="1F1F1F"/>
                </a:buClr>
                <a:buSzPct val="100000"/>
                <a:tabLst/>
                <a:defRPr/>
              </a:pPr>
              <a:r>
                <a:rPr kumimoji="0" lang="en-US" sz="1600" b="1" i="0" u="none" strike="noStrike" kern="1200" cap="none" spc="0" normalizeH="0" baseline="0" noProof="0">
                  <a:ln>
                    <a:noFill/>
                  </a:ln>
                  <a:solidFill>
                    <a:srgbClr val="1F1F1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Philosophy</a:t>
              </a: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CAB91D33-607F-6C70-D50F-FC29E6055305}"/>
              </a:ext>
            </a:extLst>
          </p:cNvPr>
          <p:cNvSpPr txBox="1"/>
          <p:nvPr/>
        </p:nvSpPr>
        <p:spPr>
          <a:xfrm>
            <a:off x="2758440" y="6528816"/>
            <a:ext cx="6675120" cy="1938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400" b="1" i="1"/>
              <a:t>Detailed curriculum, including reading lists, are in appendix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8EB01728-221C-7722-EC04-5B7CC6F1AC8D}"/>
              </a:ext>
            </a:extLst>
          </p:cNvPr>
          <p:cNvSpPr/>
          <p:nvPr/>
        </p:nvSpPr>
        <p:spPr>
          <a:xfrm>
            <a:off x="55338" y="2281365"/>
            <a:ext cx="3895909" cy="1901115"/>
          </a:xfrm>
          <a:prstGeom prst="rect">
            <a:avLst/>
          </a:prstGeom>
          <a:noFill/>
          <a:ln>
            <a:solidFill>
              <a:schemeClr val="tx1">
                <a:lumMod val="10000"/>
                <a:lumOff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91440" rIns="182880" bIns="0" rtlCol="0" anchor="t" anchorCtr="0"/>
          <a:lstStyle/>
          <a:p>
            <a:pPr marL="127000" indent="-127000">
              <a:spcBef>
                <a:spcPts val="300"/>
              </a:spcBef>
              <a:spcAft>
                <a:spcPts val="300"/>
              </a:spcAft>
              <a:buClr>
                <a:srgbClr val="1F1F1F"/>
              </a:buClr>
              <a:buSzPct val="100000"/>
              <a:buFont typeface="Arial" panose="020B0604020202020204" pitchFamily="34" charset="0"/>
              <a:buChar char="–"/>
              <a:defRPr/>
            </a:pPr>
            <a:r>
              <a:rPr lang="en-US" sz="1100" b="1">
                <a:solidFill>
                  <a:schemeClr val="tx1"/>
                </a:solidFill>
              </a:rPr>
              <a:t>Introduce</a:t>
            </a:r>
            <a:r>
              <a:rPr lang="en-US" sz="1100">
                <a:solidFill>
                  <a:schemeClr val="tx1"/>
                </a:solidFill>
              </a:rPr>
              <a:t> </a:t>
            </a:r>
            <a:r>
              <a:rPr lang="en-US" sz="1100" b="1">
                <a:solidFill>
                  <a:schemeClr val="tx1"/>
                </a:solidFill>
              </a:rPr>
              <a:t>design thinking </a:t>
            </a:r>
            <a:r>
              <a:rPr lang="en-US" sz="1100">
                <a:solidFill>
                  <a:schemeClr val="tx1"/>
                </a:solidFill>
              </a:rPr>
              <a:t>to help cadets define service or </a:t>
            </a:r>
            <a:r>
              <a:rPr lang="en-US" sz="1100" err="1">
                <a:solidFill>
                  <a:schemeClr val="tx1"/>
                </a:solidFill>
              </a:rPr>
              <a:t>defence</a:t>
            </a:r>
            <a:r>
              <a:rPr lang="en-US" sz="1100">
                <a:solidFill>
                  <a:schemeClr val="tx1"/>
                </a:solidFill>
              </a:rPr>
              <a:t> problems clearly</a:t>
            </a:r>
          </a:p>
          <a:p>
            <a:pPr marL="127000" indent="-127000">
              <a:spcBef>
                <a:spcPts val="300"/>
              </a:spcBef>
              <a:spcAft>
                <a:spcPts val="300"/>
              </a:spcAft>
              <a:buClr>
                <a:srgbClr val="1F1F1F"/>
              </a:buClr>
              <a:buSzPct val="100000"/>
              <a:buFont typeface="Arial" panose="020B0604020202020204" pitchFamily="34" charset="0"/>
              <a:buChar char="–"/>
              <a:defRPr/>
            </a:pPr>
            <a:r>
              <a:rPr lang="en-US" sz="1100">
                <a:solidFill>
                  <a:schemeClr val="tx1"/>
                </a:solidFill>
              </a:rPr>
              <a:t>Strengthen skills in </a:t>
            </a:r>
            <a:r>
              <a:rPr lang="en-US" sz="1100" b="1">
                <a:solidFill>
                  <a:schemeClr val="tx1"/>
                </a:solidFill>
              </a:rPr>
              <a:t>problem definition, idea generation, and solution</a:t>
            </a:r>
          </a:p>
          <a:p>
            <a:pPr marL="127000" indent="-127000">
              <a:spcBef>
                <a:spcPts val="300"/>
              </a:spcBef>
              <a:spcAft>
                <a:spcPts val="300"/>
              </a:spcAft>
              <a:buClr>
                <a:srgbClr val="1F1F1F"/>
              </a:buClr>
              <a:buSzPct val="100000"/>
              <a:buFont typeface="Arial" panose="020B0604020202020204" pitchFamily="34" charset="0"/>
              <a:buChar char="–"/>
              <a:defRPr/>
            </a:pPr>
            <a:r>
              <a:rPr lang="en-US" sz="1100">
                <a:solidFill>
                  <a:schemeClr val="tx1"/>
                </a:solidFill>
              </a:rPr>
              <a:t>Encourage </a:t>
            </a:r>
            <a:r>
              <a:rPr lang="en-US" sz="1100" b="1">
                <a:solidFill>
                  <a:schemeClr val="tx1"/>
                </a:solidFill>
              </a:rPr>
              <a:t>initiative, adaptability, and experimentation </a:t>
            </a:r>
            <a:r>
              <a:rPr lang="en-US" sz="1100">
                <a:solidFill>
                  <a:schemeClr val="tx1"/>
                </a:solidFill>
              </a:rPr>
              <a:t>with a </a:t>
            </a:r>
            <a:r>
              <a:rPr lang="en-US" sz="1100" b="1">
                <a:solidFill>
                  <a:schemeClr val="tx1"/>
                </a:solidFill>
              </a:rPr>
              <a:t>leadership mindset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7E43325-302A-0213-CE74-9C340B4656FD}"/>
              </a:ext>
            </a:extLst>
          </p:cNvPr>
          <p:cNvSpPr/>
          <p:nvPr/>
        </p:nvSpPr>
        <p:spPr>
          <a:xfrm>
            <a:off x="-3747" y="1885647"/>
            <a:ext cx="12191997" cy="33776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27432" rIns="27432" bIns="27432" rtlCol="0" anchor="ctr"/>
          <a:lstStyle/>
          <a:p>
            <a:pPr marL="0" marR="0" lvl="0" indent="0" algn="ctr" defTabSz="914400" rtl="0" eaLnBrk="1" fontAlgn="b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Learning Objectives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98456B82-FE75-41AF-E28C-16B85974EEE1}"/>
              </a:ext>
            </a:extLst>
          </p:cNvPr>
          <p:cNvSpPr/>
          <p:nvPr/>
        </p:nvSpPr>
        <p:spPr>
          <a:xfrm>
            <a:off x="-3747" y="4240430"/>
            <a:ext cx="12191997" cy="33776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27432" rIns="27432" bIns="27432" rtlCol="0" anchor="ctr"/>
          <a:lstStyle/>
          <a:p>
            <a:pPr marL="0" marR="0" lvl="0" indent="0" algn="ctr" defTabSz="914400" rtl="0" eaLnBrk="1" fontAlgn="b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Learning Outcomes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66F6CD9-BFC8-481C-8FB8-E5BDF9677015}"/>
              </a:ext>
            </a:extLst>
          </p:cNvPr>
          <p:cNvSpPr/>
          <p:nvPr/>
        </p:nvSpPr>
        <p:spPr>
          <a:xfrm>
            <a:off x="55338" y="4636149"/>
            <a:ext cx="3895909" cy="1754924"/>
          </a:xfrm>
          <a:prstGeom prst="rect">
            <a:avLst/>
          </a:prstGeom>
          <a:noFill/>
          <a:ln>
            <a:solidFill>
              <a:schemeClr val="tx1">
                <a:lumMod val="10000"/>
                <a:lumOff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91440" rIns="182880" bIns="0" rtlCol="0" anchor="t" anchorCtr="0"/>
          <a:lstStyle/>
          <a:p>
            <a:pPr marL="127000" indent="-127000">
              <a:spcBef>
                <a:spcPts val="300"/>
              </a:spcBef>
              <a:spcAft>
                <a:spcPts val="300"/>
              </a:spcAft>
              <a:buClr>
                <a:srgbClr val="1E1E1E"/>
              </a:buClr>
              <a:buSzPct val="100000"/>
              <a:buFont typeface="Arial" panose="020B0604020202020204" pitchFamily="34" charset="0"/>
              <a:buChar char="–"/>
            </a:pPr>
            <a:r>
              <a:rPr lang="en-US" sz="1100" b="1">
                <a:solidFill>
                  <a:schemeClr val="tx1"/>
                </a:solidFill>
              </a:rPr>
              <a:t>Apply design-thinking process to identify needs </a:t>
            </a:r>
            <a:r>
              <a:rPr lang="en-US" sz="1100">
                <a:solidFill>
                  <a:schemeClr val="tx1"/>
                </a:solidFill>
              </a:rPr>
              <a:t>and generate solutions using feasibility and impact criteria</a:t>
            </a:r>
          </a:p>
          <a:p>
            <a:pPr marL="127000" indent="-127000">
              <a:spcBef>
                <a:spcPts val="300"/>
              </a:spcBef>
              <a:spcAft>
                <a:spcPts val="300"/>
              </a:spcAft>
              <a:buClr>
                <a:srgbClr val="1E1E1E"/>
              </a:buClr>
              <a:buSzPct val="100000"/>
              <a:buFont typeface="Arial" panose="020B0604020202020204" pitchFamily="34" charset="0"/>
              <a:buChar char="–"/>
            </a:pPr>
            <a:r>
              <a:rPr lang="en-US" sz="1100" b="1">
                <a:solidFill>
                  <a:schemeClr val="tx1"/>
                </a:solidFill>
              </a:rPr>
              <a:t>Demonstrate teamwork, communication</a:t>
            </a:r>
            <a:r>
              <a:rPr lang="en-US" sz="1100">
                <a:solidFill>
                  <a:schemeClr val="tx1"/>
                </a:solidFill>
              </a:rPr>
              <a:t>, and project-planning skills</a:t>
            </a:r>
          </a:p>
          <a:p>
            <a:pPr marL="127000" indent="-127000">
              <a:spcBef>
                <a:spcPts val="300"/>
              </a:spcBef>
              <a:spcAft>
                <a:spcPts val="300"/>
              </a:spcAft>
              <a:buClr>
                <a:srgbClr val="1E1E1E"/>
              </a:buClr>
              <a:buSzPct val="100000"/>
              <a:buFont typeface="Arial" panose="020B0604020202020204" pitchFamily="34" charset="0"/>
              <a:buChar char="–"/>
            </a:pPr>
            <a:r>
              <a:rPr lang="en-US" sz="1100">
                <a:solidFill>
                  <a:schemeClr val="tx1"/>
                </a:solidFill>
              </a:rPr>
              <a:t>Connect a real challenge to a proposed solution through </a:t>
            </a:r>
            <a:r>
              <a:rPr lang="en-US" sz="1100" b="1">
                <a:solidFill>
                  <a:schemeClr val="tx1"/>
                </a:solidFill>
              </a:rPr>
              <a:t>ZMU leadership development system</a:t>
            </a:r>
            <a:r>
              <a:rPr lang="en-US" sz="1100">
                <a:solidFill>
                  <a:schemeClr val="tx1"/>
                </a:solidFill>
              </a:rPr>
              <a:t> </a:t>
            </a:r>
            <a:r>
              <a:rPr lang="en-US" sz="1100" b="1">
                <a:solidFill>
                  <a:schemeClr val="tx1"/>
                </a:solidFill>
              </a:rPr>
              <a:t>“Innovation for Service Project”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3D54B0A-C802-10BA-DC39-984B80B79E5E}"/>
              </a:ext>
            </a:extLst>
          </p:cNvPr>
          <p:cNvSpPr/>
          <p:nvPr/>
        </p:nvSpPr>
        <p:spPr>
          <a:xfrm>
            <a:off x="4144297" y="2281365"/>
            <a:ext cx="3895909" cy="1901115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91440" rIns="182880" bIns="0" rtlCol="0" anchor="t" anchorCtr="0"/>
          <a:lstStyle/>
          <a:p>
            <a:pPr marL="127000" indent="-127000">
              <a:spcBef>
                <a:spcPts val="300"/>
              </a:spcBef>
              <a:spcAft>
                <a:spcPts val="300"/>
              </a:spcAft>
              <a:buClr>
                <a:srgbClr val="1E1E1E"/>
              </a:buClr>
              <a:buSzPct val="100000"/>
              <a:buFont typeface="Arial" panose="020B0604020202020204" pitchFamily="34" charset="0"/>
              <a:buChar char="–"/>
              <a:defRPr/>
            </a:pPr>
            <a:r>
              <a:rPr lang="en-US" sz="1100">
                <a:solidFill>
                  <a:schemeClr val="tx1"/>
                </a:solidFill>
              </a:rPr>
              <a:t>Introduce core concepts in </a:t>
            </a:r>
            <a:r>
              <a:rPr lang="en-US" sz="1100" b="1">
                <a:solidFill>
                  <a:schemeClr val="tx1"/>
                </a:solidFill>
              </a:rPr>
              <a:t>cognitive, social, and developmental psychology</a:t>
            </a:r>
            <a:r>
              <a:rPr lang="en-US" sz="1100">
                <a:solidFill>
                  <a:schemeClr val="tx1"/>
                </a:solidFill>
              </a:rPr>
              <a:t> and link them to </a:t>
            </a:r>
            <a:r>
              <a:rPr lang="en-US" sz="1100" b="1">
                <a:solidFill>
                  <a:schemeClr val="tx1"/>
                </a:solidFill>
              </a:rPr>
              <a:t>real cadet experience</a:t>
            </a:r>
          </a:p>
          <a:p>
            <a:pPr marL="127000" indent="-127000">
              <a:spcBef>
                <a:spcPts val="300"/>
              </a:spcBef>
              <a:spcAft>
                <a:spcPts val="300"/>
              </a:spcAft>
              <a:buClr>
                <a:srgbClr val="1E1E1E"/>
              </a:buClr>
              <a:buSzPct val="100000"/>
              <a:buFont typeface="Arial" panose="020B0604020202020204" pitchFamily="34" charset="0"/>
              <a:buChar char="–"/>
              <a:defRPr/>
            </a:pPr>
            <a:r>
              <a:rPr lang="en-US" sz="1100">
                <a:solidFill>
                  <a:schemeClr val="tx1"/>
                </a:solidFill>
              </a:rPr>
              <a:t>Strengthen cadets’ understanding of </a:t>
            </a:r>
            <a:r>
              <a:rPr lang="en-US" sz="1100" b="1">
                <a:solidFill>
                  <a:schemeClr val="tx1"/>
                </a:solidFill>
              </a:rPr>
              <a:t>bias, motivation, self-regulation and interpersonal influence</a:t>
            </a:r>
            <a:r>
              <a:rPr lang="en-US" sz="1100">
                <a:solidFill>
                  <a:schemeClr val="tx1"/>
                </a:solidFill>
              </a:rPr>
              <a:t> to build leadership awareness</a:t>
            </a:r>
          </a:p>
          <a:p>
            <a:pPr marL="127000" indent="-127000">
              <a:spcBef>
                <a:spcPts val="300"/>
              </a:spcBef>
              <a:spcAft>
                <a:spcPts val="300"/>
              </a:spcAft>
              <a:buClr>
                <a:srgbClr val="1E1E1E"/>
              </a:buClr>
              <a:buSzPct val="100000"/>
              <a:buFont typeface="Arial" panose="020B0604020202020204" pitchFamily="34" charset="0"/>
              <a:buChar char="–"/>
              <a:defRPr/>
            </a:pPr>
            <a:r>
              <a:rPr lang="en-US" sz="1100">
                <a:solidFill>
                  <a:schemeClr val="tx1"/>
                </a:solidFill>
              </a:rPr>
              <a:t>Build ability to analyze </a:t>
            </a:r>
            <a:r>
              <a:rPr lang="en-US" sz="1100" b="1">
                <a:solidFill>
                  <a:schemeClr val="tx1"/>
                </a:solidFill>
              </a:rPr>
              <a:t>group dynamics, cohesion and communication patterns</a:t>
            </a:r>
          </a:p>
          <a:p>
            <a:pPr marL="127000" indent="-127000">
              <a:spcBef>
                <a:spcPts val="300"/>
              </a:spcBef>
              <a:spcAft>
                <a:spcPts val="300"/>
              </a:spcAft>
              <a:buClr>
                <a:srgbClr val="1E1E1E"/>
              </a:buClr>
              <a:buSzPct val="100000"/>
              <a:buFont typeface="Arial" panose="020B0604020202020204" pitchFamily="34" charset="0"/>
              <a:buChar char="–"/>
              <a:defRPr/>
            </a:pPr>
            <a:endParaRPr lang="en-US" sz="1100">
              <a:solidFill>
                <a:schemeClr val="tx1"/>
              </a:solidFill>
            </a:endParaRPr>
          </a:p>
          <a:p>
            <a:pPr marL="127000" indent="-127000">
              <a:spcBef>
                <a:spcPts val="300"/>
              </a:spcBef>
              <a:spcAft>
                <a:spcPts val="300"/>
              </a:spcAft>
              <a:buClr>
                <a:srgbClr val="1E1E1E"/>
              </a:buClr>
              <a:buSzPct val="100000"/>
              <a:buFont typeface="Arial" panose="020B0604020202020204" pitchFamily="34" charset="0"/>
              <a:buChar char="–"/>
              <a:defRPr/>
            </a:pPr>
            <a:endParaRPr lang="en-US" sz="1100">
              <a:solidFill>
                <a:schemeClr val="tx1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0CD632F8-BCA3-08A8-4D62-06DEB40C1AF5}"/>
              </a:ext>
            </a:extLst>
          </p:cNvPr>
          <p:cNvSpPr/>
          <p:nvPr/>
        </p:nvSpPr>
        <p:spPr>
          <a:xfrm>
            <a:off x="4144297" y="4636149"/>
            <a:ext cx="3895909" cy="1754924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91440" rIns="182880" bIns="0" rtlCol="0" anchor="t" anchorCtr="0"/>
          <a:lstStyle/>
          <a:p>
            <a:pPr marL="127000" indent="-127000">
              <a:spcBef>
                <a:spcPts val="300"/>
              </a:spcBef>
              <a:spcAft>
                <a:spcPts val="300"/>
              </a:spcAft>
              <a:buClr>
                <a:srgbClr val="1E1E1E"/>
              </a:buClr>
              <a:buSzPct val="100000"/>
              <a:buFont typeface="Arial" panose="020B0604020202020204" pitchFamily="34" charset="0"/>
              <a:buChar char="–"/>
              <a:defRPr/>
            </a:pPr>
            <a:r>
              <a:rPr lang="en-US" sz="1100">
                <a:solidFill>
                  <a:schemeClr val="tx1"/>
                </a:solidFill>
              </a:rPr>
              <a:t>Explain, relate and apply </a:t>
            </a:r>
            <a:r>
              <a:rPr lang="en-US" sz="1100" b="1">
                <a:solidFill>
                  <a:schemeClr val="tx1"/>
                </a:solidFill>
              </a:rPr>
              <a:t>psychological processes </a:t>
            </a:r>
            <a:r>
              <a:rPr lang="en-US" sz="1100">
                <a:solidFill>
                  <a:schemeClr val="tx1"/>
                </a:solidFill>
              </a:rPr>
              <a:t>to demonstrate </a:t>
            </a:r>
            <a:r>
              <a:rPr lang="en-US" sz="1100" b="1">
                <a:solidFill>
                  <a:schemeClr val="tx1"/>
                </a:solidFill>
              </a:rPr>
              <a:t>leadership and decision-making </a:t>
            </a:r>
          </a:p>
          <a:p>
            <a:pPr marL="127000" indent="-127000">
              <a:spcBef>
                <a:spcPts val="300"/>
              </a:spcBef>
              <a:spcAft>
                <a:spcPts val="300"/>
              </a:spcAft>
              <a:buClr>
                <a:srgbClr val="1E1E1E"/>
              </a:buClr>
              <a:buSzPct val="100000"/>
              <a:buFont typeface="Arial" panose="020B0604020202020204" pitchFamily="34" charset="0"/>
              <a:buChar char="–"/>
              <a:defRPr/>
            </a:pPr>
            <a:r>
              <a:rPr lang="en-US" sz="1100">
                <a:solidFill>
                  <a:schemeClr val="tx1"/>
                </a:solidFill>
              </a:rPr>
              <a:t>Analyze </a:t>
            </a:r>
            <a:r>
              <a:rPr lang="en-US" sz="1100" b="1">
                <a:solidFill>
                  <a:schemeClr val="tx1"/>
                </a:solidFill>
              </a:rPr>
              <a:t>group dynamics and behavior </a:t>
            </a:r>
            <a:r>
              <a:rPr lang="en-US" sz="1100">
                <a:solidFill>
                  <a:schemeClr val="tx1"/>
                </a:solidFill>
              </a:rPr>
              <a:t>using defined psychological concepts</a:t>
            </a:r>
          </a:p>
          <a:p>
            <a:pPr marL="127000" indent="-127000">
              <a:spcBef>
                <a:spcPts val="300"/>
              </a:spcBef>
              <a:spcAft>
                <a:spcPts val="300"/>
              </a:spcAft>
              <a:buClr>
                <a:srgbClr val="1E1E1E"/>
              </a:buClr>
              <a:buSzPct val="100000"/>
              <a:buFont typeface="Arial" panose="020B0604020202020204" pitchFamily="34" charset="0"/>
              <a:buChar char="–"/>
              <a:defRPr/>
            </a:pPr>
            <a:r>
              <a:rPr lang="en-US" sz="1100">
                <a:solidFill>
                  <a:schemeClr val="tx1"/>
                </a:solidFill>
              </a:rPr>
              <a:t>Integrate insights into personal identity through </a:t>
            </a:r>
            <a:r>
              <a:rPr lang="en-US" sz="1100" b="1">
                <a:solidFill>
                  <a:schemeClr val="tx1"/>
                </a:solidFill>
              </a:rPr>
              <a:t>ZMU leadership development system “My Leadership Behavioral Doctrine”</a:t>
            </a:r>
          </a:p>
          <a:p>
            <a:pPr marL="127000" indent="-127000">
              <a:spcBef>
                <a:spcPts val="300"/>
              </a:spcBef>
              <a:spcAft>
                <a:spcPts val="300"/>
              </a:spcAft>
              <a:buClr>
                <a:srgbClr val="1E1E1E"/>
              </a:buClr>
              <a:buSzPct val="100000"/>
              <a:buFont typeface="Arial" panose="020B0604020202020204" pitchFamily="34" charset="0"/>
              <a:buChar char="–"/>
              <a:defRPr/>
            </a:pP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9D4E71B7-246C-12AE-793F-C41BB7F3BEE4}"/>
              </a:ext>
            </a:extLst>
          </p:cNvPr>
          <p:cNvSpPr/>
          <p:nvPr/>
        </p:nvSpPr>
        <p:spPr>
          <a:xfrm>
            <a:off x="8233256" y="2281365"/>
            <a:ext cx="3895909" cy="1901115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91440" rIns="182880" bIns="0" rtlCol="0" anchor="t" anchorCtr="0"/>
          <a:lstStyle/>
          <a:p>
            <a:pPr marL="127000" indent="-127000">
              <a:spcBef>
                <a:spcPts val="300"/>
              </a:spcBef>
              <a:spcAft>
                <a:spcPts val="300"/>
              </a:spcAft>
              <a:buClr>
                <a:srgbClr val="1E1E1E"/>
              </a:buClr>
              <a:buSzPct val="100000"/>
              <a:buFont typeface="Arial" panose="020B0604020202020204" pitchFamily="34" charset="0"/>
              <a:buChar char="–"/>
            </a:pPr>
            <a:r>
              <a:rPr lang="en-US" sz="1100">
                <a:solidFill>
                  <a:schemeClr val="tx1"/>
                </a:solidFill>
              </a:rPr>
              <a:t>Build </a:t>
            </a:r>
            <a:r>
              <a:rPr lang="en-US" sz="1100" b="1">
                <a:solidFill>
                  <a:schemeClr val="tx1"/>
                </a:solidFill>
              </a:rPr>
              <a:t>ethical reasoning skills </a:t>
            </a:r>
            <a:r>
              <a:rPr lang="en-US" sz="1100">
                <a:solidFill>
                  <a:schemeClr val="tx1"/>
                </a:solidFill>
              </a:rPr>
              <a:t>and examine </a:t>
            </a:r>
            <a:r>
              <a:rPr lang="en-US" sz="1100" b="1">
                <a:solidFill>
                  <a:schemeClr val="tx1"/>
                </a:solidFill>
              </a:rPr>
              <a:t>moral traditions and perspective </a:t>
            </a:r>
            <a:r>
              <a:rPr lang="en-US" sz="1100">
                <a:solidFill>
                  <a:schemeClr val="tx1"/>
                </a:solidFill>
              </a:rPr>
              <a:t>to </a:t>
            </a:r>
            <a:r>
              <a:rPr lang="en-US" sz="1100" b="1">
                <a:solidFill>
                  <a:schemeClr val="tx1"/>
                </a:solidFill>
              </a:rPr>
              <a:t>analyze dilemmas </a:t>
            </a:r>
            <a:r>
              <a:rPr lang="en-US" sz="1100">
                <a:solidFill>
                  <a:schemeClr val="tx1"/>
                </a:solidFill>
              </a:rPr>
              <a:t>in military context</a:t>
            </a:r>
          </a:p>
          <a:p>
            <a:pPr marL="127000" indent="-127000">
              <a:spcBef>
                <a:spcPts val="300"/>
              </a:spcBef>
              <a:spcAft>
                <a:spcPts val="300"/>
              </a:spcAft>
              <a:buClr>
                <a:srgbClr val="1E1E1E"/>
              </a:buClr>
              <a:buSzPct val="100000"/>
              <a:buFont typeface="Arial" panose="020B0604020202020204" pitchFamily="34" charset="0"/>
              <a:buChar char="–"/>
            </a:pPr>
            <a:r>
              <a:rPr lang="en-US" sz="1100">
                <a:solidFill>
                  <a:schemeClr val="tx1"/>
                </a:solidFill>
              </a:rPr>
              <a:t>Develop competence in </a:t>
            </a:r>
            <a:r>
              <a:rPr lang="en-US" sz="1100" b="1">
                <a:solidFill>
                  <a:schemeClr val="tx1"/>
                </a:solidFill>
              </a:rPr>
              <a:t>applying ethical frameworks </a:t>
            </a:r>
            <a:r>
              <a:rPr lang="en-US" sz="1100">
                <a:solidFill>
                  <a:schemeClr val="tx1"/>
                </a:solidFill>
              </a:rPr>
              <a:t>to </a:t>
            </a:r>
            <a:r>
              <a:rPr lang="en-US" sz="1100" b="1">
                <a:solidFill>
                  <a:schemeClr val="tx1"/>
                </a:solidFill>
              </a:rPr>
              <a:t>assess moral dilemmas</a:t>
            </a:r>
          </a:p>
          <a:p>
            <a:pPr marL="127000" indent="-127000">
              <a:spcBef>
                <a:spcPts val="300"/>
              </a:spcBef>
              <a:spcAft>
                <a:spcPts val="300"/>
              </a:spcAft>
              <a:buClr>
                <a:srgbClr val="1E1E1E"/>
              </a:buClr>
              <a:buSzPct val="100000"/>
              <a:buFont typeface="Arial" panose="020B0604020202020204" pitchFamily="34" charset="0"/>
              <a:buChar char="–"/>
            </a:pPr>
            <a:r>
              <a:rPr lang="en-US" sz="1100">
                <a:solidFill>
                  <a:schemeClr val="tx1"/>
                </a:solidFill>
              </a:rPr>
              <a:t>Explore </a:t>
            </a:r>
            <a:r>
              <a:rPr lang="en-US" sz="1100" b="1">
                <a:solidFill>
                  <a:schemeClr val="tx1"/>
                </a:solidFill>
              </a:rPr>
              <a:t>emerging ethical challenges </a:t>
            </a:r>
            <a:r>
              <a:rPr lang="en-US" sz="1100">
                <a:solidFill>
                  <a:schemeClr val="tx1"/>
                </a:solidFill>
              </a:rPr>
              <a:t>to </a:t>
            </a:r>
            <a:r>
              <a:rPr lang="en-US" sz="1100" b="1">
                <a:solidFill>
                  <a:schemeClr val="tx1"/>
                </a:solidFill>
              </a:rPr>
              <a:t>strengthen reasoning </a:t>
            </a:r>
            <a:r>
              <a:rPr lang="en-US" sz="1100">
                <a:solidFill>
                  <a:schemeClr val="tx1"/>
                </a:solidFill>
              </a:rPr>
              <a:t>under future uncertainty</a:t>
            </a:r>
            <a:endParaRPr lang="en-US" sz="1100" b="1">
              <a:solidFill>
                <a:schemeClr val="tx1"/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74736F0E-C4A0-ADC0-B6A8-E272699EFA5B}"/>
              </a:ext>
            </a:extLst>
          </p:cNvPr>
          <p:cNvSpPr/>
          <p:nvPr/>
        </p:nvSpPr>
        <p:spPr>
          <a:xfrm>
            <a:off x="8233256" y="4636149"/>
            <a:ext cx="3895909" cy="1754924"/>
          </a:xfrm>
          <a:prstGeom prst="rect">
            <a:avLst/>
          </a:prstGeom>
          <a:noFill/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91440" rIns="182880" bIns="0" rtlCol="0" anchor="t" anchorCtr="0"/>
          <a:lstStyle/>
          <a:p>
            <a:pPr marL="127000" indent="-127000">
              <a:spcBef>
                <a:spcPts val="300"/>
              </a:spcBef>
              <a:spcAft>
                <a:spcPts val="300"/>
              </a:spcAft>
              <a:buClr>
                <a:srgbClr val="1E1E1E"/>
              </a:buClr>
              <a:buSzPct val="100000"/>
              <a:buFont typeface="Arial" panose="020B0604020202020204" pitchFamily="34" charset="0"/>
              <a:buChar char="–"/>
            </a:pPr>
            <a:r>
              <a:rPr lang="en-US" sz="1100">
                <a:solidFill>
                  <a:schemeClr val="tx1"/>
                </a:solidFill>
              </a:rPr>
              <a:t>Evaluate </a:t>
            </a:r>
            <a:r>
              <a:rPr lang="en-US" sz="1100" b="1">
                <a:solidFill>
                  <a:schemeClr val="tx1"/>
                </a:solidFill>
              </a:rPr>
              <a:t>arguments </a:t>
            </a:r>
            <a:r>
              <a:rPr lang="en-US" sz="1100">
                <a:solidFill>
                  <a:schemeClr val="tx1"/>
                </a:solidFill>
              </a:rPr>
              <a:t>and</a:t>
            </a:r>
            <a:r>
              <a:rPr lang="en-US" sz="1100" b="1">
                <a:solidFill>
                  <a:schemeClr val="tx1"/>
                </a:solidFill>
              </a:rPr>
              <a:t> assess competing moral claims </a:t>
            </a:r>
            <a:r>
              <a:rPr lang="en-US" sz="1100">
                <a:solidFill>
                  <a:schemeClr val="tx1"/>
                </a:solidFill>
              </a:rPr>
              <a:t>in leadership cases</a:t>
            </a:r>
          </a:p>
          <a:p>
            <a:pPr marL="127000" indent="-127000">
              <a:spcBef>
                <a:spcPts val="300"/>
              </a:spcBef>
              <a:spcAft>
                <a:spcPts val="300"/>
              </a:spcAft>
              <a:buClr>
                <a:srgbClr val="1E1E1E"/>
              </a:buClr>
              <a:buSzPct val="100000"/>
              <a:buFont typeface="Arial" panose="020B0604020202020204" pitchFamily="34" charset="0"/>
              <a:buChar char="–"/>
            </a:pPr>
            <a:r>
              <a:rPr lang="en-US" sz="1100">
                <a:solidFill>
                  <a:schemeClr val="tx1"/>
                </a:solidFill>
              </a:rPr>
              <a:t>Apply </a:t>
            </a:r>
            <a:r>
              <a:rPr lang="en-US" sz="1100" b="1">
                <a:solidFill>
                  <a:schemeClr val="tx1"/>
                </a:solidFill>
              </a:rPr>
              <a:t>ethical frameworks </a:t>
            </a:r>
            <a:r>
              <a:rPr lang="en-US" sz="1100">
                <a:solidFill>
                  <a:schemeClr val="tx1"/>
                </a:solidFill>
              </a:rPr>
              <a:t>to </a:t>
            </a:r>
            <a:r>
              <a:rPr lang="en-US" sz="1100" b="1">
                <a:solidFill>
                  <a:schemeClr val="tx1"/>
                </a:solidFill>
              </a:rPr>
              <a:t>analyze dilemmas</a:t>
            </a:r>
            <a:r>
              <a:rPr lang="en-US" sz="1100">
                <a:solidFill>
                  <a:schemeClr val="tx1"/>
                </a:solidFill>
              </a:rPr>
              <a:t> involving conflict, pressure, or new technologies</a:t>
            </a:r>
          </a:p>
          <a:p>
            <a:pPr marL="127000" indent="-127000">
              <a:spcBef>
                <a:spcPts val="300"/>
              </a:spcBef>
              <a:spcAft>
                <a:spcPts val="300"/>
              </a:spcAft>
              <a:buClr>
                <a:srgbClr val="1E1E1E"/>
              </a:buClr>
              <a:buSzPct val="100000"/>
              <a:buFont typeface="Arial" panose="020B0604020202020204" pitchFamily="34" charset="0"/>
              <a:buChar char="–"/>
            </a:pPr>
            <a:r>
              <a:rPr lang="en-US" sz="1100">
                <a:solidFill>
                  <a:schemeClr val="tx1"/>
                </a:solidFill>
              </a:rPr>
              <a:t>Synthesize course value into a personal identity through </a:t>
            </a:r>
            <a:r>
              <a:rPr lang="en-US" sz="1100" b="1">
                <a:solidFill>
                  <a:schemeClr val="tx1"/>
                </a:solidFill>
              </a:rPr>
              <a:t>ZMU leadership development system “Ethical Leadership Framework”</a:t>
            </a:r>
            <a:endParaRPr lang="en-US" sz="1100" b="1">
              <a:solidFill>
                <a:schemeClr val="tx1"/>
              </a:solidFill>
              <a:latin typeface="Arial" panose="020B0604020202020204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B5318D10-79AC-B7EC-3259-76AA5B5804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274868" y="6507611"/>
            <a:ext cx="236494" cy="23630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6E96291-5E19-B27C-AE71-5DB0CBBA2A48}"/>
              </a:ext>
            </a:extLst>
          </p:cNvPr>
          <p:cNvSpPr/>
          <p:nvPr/>
        </p:nvSpPr>
        <p:spPr>
          <a:xfrm>
            <a:off x="9525614" y="995462"/>
            <a:ext cx="2286000" cy="152400"/>
          </a:xfrm>
          <a:prstGeom prst="rect">
            <a:avLst/>
          </a:prstGeom>
          <a:noFill/>
          <a:ln w="635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6350" cap="flat" cmpd="sng" algn="ctr">
                <a:solidFill>
                  <a:schemeClr val="tx1"/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Non-Exhaustive</a:t>
            </a:r>
          </a:p>
        </p:txBody>
      </p:sp>
      <p:sp>
        <p:nvSpPr>
          <p:cNvPr id="9" name="Text Placeholder 27">
            <a:extLst>
              <a:ext uri="{FF2B5EF4-FFF2-40B4-BE49-F238E27FC236}">
                <a16:creationId xmlns:a16="http://schemas.microsoft.com/office/drawing/2014/main" id="{471C91A0-0648-72F1-2EAE-BB66DBA24CB2}"/>
              </a:ext>
            </a:extLst>
          </p:cNvPr>
          <p:cNvSpPr txBox="1">
            <a:spLocks/>
          </p:cNvSpPr>
          <p:nvPr/>
        </p:nvSpPr>
        <p:spPr>
          <a:xfrm>
            <a:off x="389709" y="6496471"/>
            <a:ext cx="5321345" cy="237284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lumMod val="100000"/>
                  </a:srgbClr>
                </a:solidFill>
              </a14:hiddenFill>
            </a:ext>
          </a:extLst>
        </p:spPr>
        <p:txBody>
          <a:bodyPr lIns="0" tIns="0" rIns="0" bIns="0" anchor="b">
            <a:noAutofit/>
          </a:bodyPr>
          <a:lstStyle>
            <a:lvl1pPr marL="0" indent="0" algn="l" defTabSz="685818" rtl="0" eaLnBrk="1" latinLnBrk="0" hangingPunct="1">
              <a:lnSpc>
                <a:spcPct val="90000"/>
              </a:lnSpc>
              <a:spcBef>
                <a:spcPts val="450"/>
              </a:spcBef>
              <a:spcAft>
                <a:spcPts val="450"/>
              </a:spcAft>
              <a:buFont typeface="Arial" panose="020B0604020202020204" pitchFamily="34" charset="0"/>
              <a:buNone/>
              <a:defRPr lang="en-US" sz="1401" kern="1200" noProof="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35004" indent="-135004" algn="l" defTabSz="685818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450"/>
              </a:spcAft>
              <a:buFont typeface="System Font Regular"/>
              <a:buChar char="–"/>
              <a:tabLst/>
              <a:defRPr sz="1401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270007" indent="-135004" algn="l" defTabSz="685818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450"/>
              </a:spcAft>
              <a:buFont typeface="System Font Regular"/>
              <a:buChar char="–"/>
              <a:tabLst/>
              <a:defRPr sz="1401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405011" indent="-135004" algn="l" defTabSz="685818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450"/>
              </a:spcAft>
              <a:buFont typeface="System Font Regular"/>
              <a:buChar char="–"/>
              <a:tabLst/>
              <a:defRPr sz="1401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540014" indent="-135004" algn="l" defTabSz="685818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450"/>
              </a:spcAft>
              <a:buFont typeface="System Font Regular"/>
              <a:buChar char="–"/>
              <a:tabLst/>
              <a:defRPr sz="1401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0" indent="0" algn="l" defTabSz="685818" rtl="0" eaLnBrk="1" latinLnBrk="0" hangingPunct="1">
              <a:lnSpc>
                <a:spcPct val="90000"/>
              </a:lnSpc>
              <a:spcBef>
                <a:spcPts val="450"/>
              </a:spcBef>
              <a:spcAft>
                <a:spcPts val="450"/>
              </a:spcAft>
              <a:buFont typeface="Arial" panose="020B0604020202020204" pitchFamily="34" charset="0"/>
              <a:buNone/>
              <a:tabLst/>
              <a:defRPr sz="8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685818" rtl="0" eaLnBrk="1" latinLnBrk="0" hangingPunct="1">
              <a:lnSpc>
                <a:spcPct val="90000"/>
              </a:lnSpc>
              <a:spcBef>
                <a:spcPts val="450"/>
              </a:spcBef>
              <a:spcAft>
                <a:spcPts val="450"/>
              </a:spcAft>
              <a:buFont typeface="Arial" panose="020B0604020202020204" pitchFamily="34" charset="0"/>
              <a:buNone/>
              <a:tabLst/>
              <a:defRPr sz="8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685818" rtl="0" eaLnBrk="1" latinLnBrk="0" hangingPunct="1">
              <a:lnSpc>
                <a:spcPct val="90000"/>
              </a:lnSpc>
              <a:spcBef>
                <a:spcPts val="450"/>
              </a:spcBef>
              <a:spcAft>
                <a:spcPts val="450"/>
              </a:spcAft>
              <a:buFont typeface="Arial" panose="020B0604020202020204" pitchFamily="34" charset="0"/>
              <a:buNone/>
              <a:tabLst/>
              <a:defRPr sz="8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685818" rtl="0" eaLnBrk="1" latinLnBrk="0" hangingPunct="1">
              <a:lnSpc>
                <a:spcPct val="90000"/>
              </a:lnSpc>
              <a:spcBef>
                <a:spcPts val="450"/>
              </a:spcBef>
              <a:spcAft>
                <a:spcPts val="450"/>
              </a:spcAft>
              <a:buFont typeface="Arial" panose="020B0604020202020204" pitchFamily="34" charset="0"/>
              <a:buNone/>
              <a:tabLst/>
              <a:defRPr sz="8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>
                <a:solidFill>
                  <a:schemeClr val="tx1">
                    <a:lumMod val="100000"/>
                  </a:schemeClr>
                </a:solidFill>
                <a:latin typeface="Arial" panose="020B0604020202020204" pitchFamily="34" charset="0"/>
              </a:rPr>
              <a:t>Source: ZMU</a:t>
            </a:r>
          </a:p>
        </p:txBody>
      </p:sp>
    </p:spTree>
    <p:extLst>
      <p:ext uri="{BB962C8B-B14F-4D97-AF65-F5344CB8AC3E}">
        <p14:creationId xmlns:p14="http://schemas.microsoft.com/office/powerpoint/2010/main" val="40866112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D52CF3C-FCD3-2DC9-BFE2-478F087192D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Agenda</a:t>
            </a:r>
          </a:p>
          <a:p>
            <a:r>
              <a:rPr lang="en-US">
                <a:solidFill>
                  <a:schemeClr val="tx1">
                    <a:lumMod val="10000"/>
                    <a:lumOff val="90000"/>
                  </a:schemeClr>
                </a:solidFill>
              </a:rPr>
              <a:t>GenEd Overview</a:t>
            </a:r>
          </a:p>
          <a:p>
            <a:r>
              <a:rPr lang="en-US">
                <a:solidFill>
                  <a:srgbClr val="E8E8E8"/>
                </a:solidFill>
              </a:rPr>
              <a:t>IOC GenEd Concept</a:t>
            </a:r>
          </a:p>
          <a:p>
            <a:r>
              <a:rPr lang="en-US">
                <a:solidFill>
                  <a:srgbClr val="E8E8E8"/>
                </a:solidFill>
              </a:rPr>
              <a:t>IOC GenEd Curriculum</a:t>
            </a:r>
          </a:p>
          <a:p>
            <a:r>
              <a:rPr lang="en-US"/>
              <a:t>IOC GenEd Refinements</a:t>
            </a:r>
          </a:p>
        </p:txBody>
      </p:sp>
    </p:spTree>
    <p:extLst>
      <p:ext uri="{BB962C8B-B14F-4D97-AF65-F5344CB8AC3E}">
        <p14:creationId xmlns:p14="http://schemas.microsoft.com/office/powerpoint/2010/main" val="39170903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hink-cell data - do not delete" hidden="1">
            <a:extLst>
              <a:ext uri="{FF2B5EF4-FFF2-40B4-BE49-F238E27FC236}">
                <a16:creationId xmlns:a16="http://schemas.microsoft.com/office/drawing/2014/main" id="{33FAB45A-4906-39F4-6694-618F9AD25BD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70107992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04" imgH="405" progId="TCLayout.ActiveDocument.1">
                  <p:embed/>
                </p:oleObj>
              </mc:Choice>
              <mc:Fallback>
                <p:oleObj name="think-cell Slide" r:id="rId3" imgW="404" imgH="405" progId="TCLayout.ActiveDocument.1">
                  <p:embed/>
                  <p:pic>
                    <p:nvPicPr>
                      <p:cNvPr id="6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33FAB45A-4906-39F4-6694-618F9AD25BD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9" name="Picture 48">
            <a:extLst>
              <a:ext uri="{FF2B5EF4-FFF2-40B4-BE49-F238E27FC236}">
                <a16:creationId xmlns:a16="http://schemas.microsoft.com/office/drawing/2014/main" id="{20FEC860-ADD0-2E69-B33A-75213153337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2723" r="41668"/>
          <a:stretch/>
        </p:blipFill>
        <p:spPr>
          <a:xfrm>
            <a:off x="0" y="1621469"/>
            <a:ext cx="2913744" cy="484681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4D0E8BE-DEF9-393E-084D-A4033F4F61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709" y="389713"/>
            <a:ext cx="8754291" cy="553998"/>
          </a:xfrm>
        </p:spPr>
        <p:txBody>
          <a:bodyPr vert="horz"/>
          <a:lstStyle/>
          <a:p>
            <a:r>
              <a:rPr lang="en-US"/>
              <a:t>Systematic evaluation assesses whether the ZMU IOC GenEd courses deliver on their objectives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030B1A-8EC3-9072-76F2-BEC3A65E1DA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Source: ZMU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5972B9C-8247-2D16-6A9F-CD3AC13A451F}"/>
              </a:ext>
            </a:extLst>
          </p:cNvPr>
          <p:cNvSpPr/>
          <p:nvPr/>
        </p:nvSpPr>
        <p:spPr>
          <a:xfrm>
            <a:off x="2913744" y="1621468"/>
            <a:ext cx="3533132" cy="4846818"/>
          </a:xfrm>
          <a:prstGeom prst="rect">
            <a:avLst/>
          </a:prstGeom>
          <a:solidFill>
            <a:schemeClr val="bg2">
              <a:lumMod val="20000"/>
              <a:lumOff val="8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9" tIns="274320" rIns="72009" bIns="72009" rtlCol="0" anchor="t"/>
          <a:lstStyle/>
          <a:p>
            <a:pPr algn="ctr">
              <a:lnSpc>
                <a:spcPct val="90000"/>
              </a:lnSpc>
            </a:pPr>
            <a:endParaRPr lang="en-US" sz="1400" b="1">
              <a:solidFill>
                <a:schemeClr val="tx1"/>
              </a:solidFill>
            </a:endParaRPr>
          </a:p>
        </p:txBody>
      </p:sp>
      <p:graphicFrame>
        <p:nvGraphicFramePr>
          <p:cNvPr id="36" name="Table 35">
            <a:extLst>
              <a:ext uri="{FF2B5EF4-FFF2-40B4-BE49-F238E27FC236}">
                <a16:creationId xmlns:a16="http://schemas.microsoft.com/office/drawing/2014/main" id="{A939BC8E-21B8-187C-47DF-419EFA056D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2658477"/>
              </p:ext>
            </p:extLst>
          </p:nvPr>
        </p:nvGraphicFramePr>
        <p:xfrm>
          <a:off x="3281764" y="2578040"/>
          <a:ext cx="2959546" cy="31091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9773">
                  <a:extLst>
                    <a:ext uri="{9D8B030D-6E8A-4147-A177-3AD203B41FA5}">
                      <a16:colId xmlns:a16="http://schemas.microsoft.com/office/drawing/2014/main" val="2677013034"/>
                    </a:ext>
                  </a:extLst>
                </a:gridCol>
                <a:gridCol w="1479773">
                  <a:extLst>
                    <a:ext uri="{9D8B030D-6E8A-4147-A177-3AD203B41FA5}">
                      <a16:colId xmlns:a16="http://schemas.microsoft.com/office/drawing/2014/main" val="4041290169"/>
                    </a:ext>
                  </a:extLst>
                </a:gridCol>
              </a:tblGrid>
              <a:tr h="1554577"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Course Content</a:t>
                      </a:r>
                    </a:p>
                  </a:txBody>
                  <a:tcPr marT="50292" marB="50292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Methodology</a:t>
                      </a:r>
                    </a:p>
                  </a:txBody>
                  <a:tcPr marT="50292" marB="5029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9970250"/>
                  </a:ext>
                </a:extLst>
              </a:tr>
              <a:tr h="1554577">
                <a:tc>
                  <a:txBody>
                    <a:bodyPr/>
                    <a:lstStyle/>
                    <a:p>
                      <a:pPr algn="ctr"/>
                      <a:r>
                        <a:rPr lang="en-US" sz="1500" b="1"/>
                        <a:t>Learning Experience</a:t>
                      </a:r>
                    </a:p>
                  </a:txBody>
                  <a:tcPr marT="50292" marB="50292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/>
                        <a:t>Learning Outcomes</a:t>
                      </a:r>
                    </a:p>
                  </a:txBody>
                  <a:tcPr marT="50292" marB="5029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6464351"/>
                  </a:ext>
                </a:extLst>
              </a:tr>
            </a:tbl>
          </a:graphicData>
        </a:graphic>
      </p:graphicFrame>
      <p:sp>
        <p:nvSpPr>
          <p:cNvPr id="37" name="Rectangle 36">
            <a:extLst>
              <a:ext uri="{FF2B5EF4-FFF2-40B4-BE49-F238E27FC236}">
                <a16:creationId xmlns:a16="http://schemas.microsoft.com/office/drawing/2014/main" id="{41A85522-EB59-D845-60C7-3BC1A7F1824B}"/>
              </a:ext>
            </a:extLst>
          </p:cNvPr>
          <p:cNvSpPr/>
          <p:nvPr/>
        </p:nvSpPr>
        <p:spPr>
          <a:xfrm rot="16200000">
            <a:off x="2420648" y="3247182"/>
            <a:ext cx="1332082" cy="2764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9" tIns="72009" rIns="72009" bIns="72009" rtlCol="0" anchor="ctr"/>
          <a:lstStyle/>
          <a:p>
            <a:pPr algn="ctr">
              <a:lnSpc>
                <a:spcPct val="90000"/>
              </a:lnSpc>
            </a:pPr>
            <a:r>
              <a:rPr lang="en-US" sz="1200" b="1">
                <a:solidFill>
                  <a:schemeClr val="tx1"/>
                </a:solidFill>
              </a:rPr>
              <a:t>Course Delivery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384B33E-AFE7-06E6-5320-05F354ADC591}"/>
              </a:ext>
            </a:extLst>
          </p:cNvPr>
          <p:cNvSpPr/>
          <p:nvPr/>
        </p:nvSpPr>
        <p:spPr>
          <a:xfrm rot="16200000">
            <a:off x="2420649" y="4688459"/>
            <a:ext cx="1332082" cy="2764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9" tIns="72009" rIns="72009" bIns="72009" rtlCol="0" anchor="ctr"/>
          <a:lstStyle/>
          <a:p>
            <a:pPr algn="ctr">
              <a:lnSpc>
                <a:spcPct val="90000"/>
              </a:lnSpc>
            </a:pPr>
            <a:r>
              <a:rPr lang="en-US" sz="1200" b="1">
                <a:solidFill>
                  <a:schemeClr val="tx1"/>
                </a:solidFill>
              </a:rPr>
              <a:t>Cadet Learning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65E55C7-901E-5327-2060-82B152B4847E}"/>
              </a:ext>
            </a:extLst>
          </p:cNvPr>
          <p:cNvSpPr/>
          <p:nvPr/>
        </p:nvSpPr>
        <p:spPr>
          <a:xfrm>
            <a:off x="397439" y="1002037"/>
            <a:ext cx="9529762" cy="193899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</a:bodyPr>
          <a:lstStyle/>
          <a:p>
            <a:pPr lvl="0">
              <a:lnSpc>
                <a:spcPct val="90000"/>
              </a:lnSpc>
              <a:defRPr/>
            </a:pPr>
            <a:r>
              <a:rPr lang="en-US" sz="1400" b="1">
                <a:solidFill>
                  <a:srgbClr val="1E1E1E"/>
                </a:solidFill>
                <a:latin typeface="Arial" panose="020B0604020202020204" pitchFamily="34" charset="0"/>
              </a:rPr>
              <a:t>GenEd Feedback Approach</a:t>
            </a:r>
          </a:p>
        </p:txBody>
      </p:sp>
      <p:sp>
        <p:nvSpPr>
          <p:cNvPr id="50" name="Process0">
            <a:extLst>
              <a:ext uri="{FF2B5EF4-FFF2-40B4-BE49-F238E27FC236}">
                <a16:creationId xmlns:a16="http://schemas.microsoft.com/office/drawing/2014/main" id="{4EB7B40C-C82C-4649-F43A-B2DA7166F935}"/>
              </a:ext>
            </a:extLst>
          </p:cNvPr>
          <p:cNvSpPr/>
          <p:nvPr/>
        </p:nvSpPr>
        <p:spPr>
          <a:xfrm>
            <a:off x="0" y="1621469"/>
            <a:ext cx="2918885" cy="4846818"/>
          </a:xfrm>
          <a:prstGeom prst="rect">
            <a:avLst/>
          </a:prstGeom>
          <a:solidFill>
            <a:schemeClr val="bg2">
              <a:lumMod val="40000"/>
              <a:lumOff val="60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81001" tIns="3017520" rIns="381001" bIns="0" rtlCol="0" anchor="t">
            <a:noAutofit/>
          </a:bodyPr>
          <a:lstStyle/>
          <a:p>
            <a:pPr marL="0" marR="0" lvl="0" indent="0" algn="l" defTabSz="914411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1E1E1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B653853-A3DC-181B-80D3-4E901687DEDC}"/>
              </a:ext>
            </a:extLst>
          </p:cNvPr>
          <p:cNvSpPr/>
          <p:nvPr/>
        </p:nvSpPr>
        <p:spPr>
          <a:xfrm>
            <a:off x="240851" y="2467918"/>
            <a:ext cx="2162105" cy="3153921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9" tIns="72009" rIns="72009" bIns="72009" rtlCol="0" anchor="ctr"/>
          <a:lstStyle/>
          <a:p>
            <a:pPr algn="ctr">
              <a:lnSpc>
                <a:spcPct val="90000"/>
              </a:lnSpc>
            </a:pPr>
            <a:r>
              <a:rPr lang="en-US" sz="1400" b="1">
                <a:solidFill>
                  <a:schemeClr val="tx1"/>
                </a:solidFill>
              </a:rPr>
              <a:t>Systematic evaluation </a:t>
            </a:r>
            <a:r>
              <a:rPr lang="en-US" sz="1400">
                <a:solidFill>
                  <a:schemeClr val="tx1"/>
                </a:solidFill>
              </a:rPr>
              <a:t>confirms whether the GenEd courses deliver on the learning objectives and </a:t>
            </a:r>
            <a:r>
              <a:rPr lang="en-US" sz="1400" b="1">
                <a:solidFill>
                  <a:schemeClr val="tx1"/>
                </a:solidFill>
              </a:rPr>
              <a:t>provide a consistent experience </a:t>
            </a:r>
            <a:r>
              <a:rPr lang="en-US" sz="1400">
                <a:solidFill>
                  <a:schemeClr val="tx1"/>
                </a:solidFill>
              </a:rPr>
              <a:t>across APs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604B9E94-960D-C9A4-4131-999292F731E2}"/>
              </a:ext>
            </a:extLst>
          </p:cNvPr>
          <p:cNvSpPr/>
          <p:nvPr/>
        </p:nvSpPr>
        <p:spPr>
          <a:xfrm>
            <a:off x="6944215" y="1621468"/>
            <a:ext cx="5247785" cy="55671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9" tIns="72009" rIns="72009" bIns="72009" rtlCol="0" anchor="ctr"/>
          <a:lstStyle/>
          <a:p>
            <a:pPr algn="ctr">
              <a:lnSpc>
                <a:spcPct val="90000"/>
              </a:lnSpc>
            </a:pPr>
            <a:r>
              <a:rPr lang="en-US" sz="1400" b="1">
                <a:solidFill>
                  <a:schemeClr val="tx2"/>
                </a:solidFill>
              </a:rPr>
              <a:t>Feedback Domains Assessed</a:t>
            </a:r>
          </a:p>
        </p:txBody>
      </p:sp>
      <p:pic>
        <p:nvPicPr>
          <p:cNvPr id="58" name="Graphic 57">
            <a:extLst>
              <a:ext uri="{FF2B5EF4-FFF2-40B4-BE49-F238E27FC236}">
                <a16:creationId xmlns:a16="http://schemas.microsoft.com/office/drawing/2014/main" id="{26A3F5C2-C45C-A12C-16D6-B80D60C8B95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422450" y="1664241"/>
            <a:ext cx="471171" cy="471171"/>
          </a:xfrm>
          <a:prstGeom prst="rect">
            <a:avLst/>
          </a:prstGeom>
        </p:spPr>
      </p:pic>
      <p:sp>
        <p:nvSpPr>
          <p:cNvPr id="61" name="Isosceles Triangle 60">
            <a:extLst>
              <a:ext uri="{FF2B5EF4-FFF2-40B4-BE49-F238E27FC236}">
                <a16:creationId xmlns:a16="http://schemas.microsoft.com/office/drawing/2014/main" id="{A258E7B8-30BB-64D2-9C80-ABF88BA4A879}"/>
              </a:ext>
            </a:extLst>
          </p:cNvPr>
          <p:cNvSpPr/>
          <p:nvPr/>
        </p:nvSpPr>
        <p:spPr>
          <a:xfrm rot="5400000">
            <a:off x="6452172" y="3943899"/>
            <a:ext cx="467833" cy="201961"/>
          </a:xfrm>
          <a:prstGeom prst="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9" tIns="72009" rIns="72009" bIns="72009" rtlCol="0" anchor="t"/>
          <a:lstStyle/>
          <a:p>
            <a:pPr algn="l">
              <a:lnSpc>
                <a:spcPct val="90000"/>
              </a:lnSpc>
            </a:pPr>
            <a:endParaRPr lang="en-US" sz="1400" err="1">
              <a:solidFill>
                <a:schemeClr val="tx1"/>
              </a:solidFill>
            </a:endParaRP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EDD2581D-C7CD-677F-C2A5-0EF7429D348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2723" r="41668"/>
          <a:stretch/>
        </p:blipFill>
        <p:spPr>
          <a:xfrm>
            <a:off x="6944215" y="2271690"/>
            <a:ext cx="5247785" cy="4196595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7BA85CD5-777F-E542-56FC-493CA08E76F4}"/>
              </a:ext>
            </a:extLst>
          </p:cNvPr>
          <p:cNvSpPr/>
          <p:nvPr/>
        </p:nvSpPr>
        <p:spPr>
          <a:xfrm>
            <a:off x="6944215" y="2271692"/>
            <a:ext cx="5247785" cy="4196594"/>
          </a:xfrm>
          <a:prstGeom prst="rect">
            <a:avLst/>
          </a:prstGeom>
          <a:solidFill>
            <a:schemeClr val="tx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9" tIns="91440" rIns="72009" bIns="72009" rtlCol="0" anchor="t"/>
          <a:lstStyle/>
          <a:p>
            <a:pPr algn="ctr">
              <a:lnSpc>
                <a:spcPct val="90000"/>
              </a:lnSpc>
            </a:pPr>
            <a:r>
              <a:rPr lang="en-US" sz="1400">
                <a:solidFill>
                  <a:schemeClr val="bg1"/>
                </a:solidFill>
              </a:rPr>
              <a:t>GenEd feedback was received by </a:t>
            </a:r>
            <a:r>
              <a:rPr lang="en-US" sz="1400" b="1">
                <a:solidFill>
                  <a:schemeClr val="bg1"/>
                </a:solidFill>
              </a:rPr>
              <a:t>content delivering faculty</a:t>
            </a:r>
            <a:r>
              <a:rPr lang="en-US" sz="1400">
                <a:solidFill>
                  <a:schemeClr val="bg1"/>
                </a:solidFill>
              </a:rPr>
              <a:t> through </a:t>
            </a:r>
            <a:r>
              <a:rPr lang="en-US" sz="1400" b="1">
                <a:solidFill>
                  <a:schemeClr val="bg1"/>
                </a:solidFill>
              </a:rPr>
              <a:t>structured surveys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5C3B2D02-E078-FE09-360B-4A721A7A95BE}"/>
              </a:ext>
            </a:extLst>
          </p:cNvPr>
          <p:cNvSpPr/>
          <p:nvPr/>
        </p:nvSpPr>
        <p:spPr>
          <a:xfrm>
            <a:off x="9129140" y="6247413"/>
            <a:ext cx="2956164" cy="1640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9" tIns="72009" rIns="72009" bIns="72009" rtlCol="0" anchor="ctr"/>
          <a:lstStyle/>
          <a:p>
            <a:pPr algn="r">
              <a:lnSpc>
                <a:spcPct val="90000"/>
              </a:lnSpc>
            </a:pPr>
            <a:r>
              <a:rPr lang="en-US" sz="1100" b="1" i="1">
                <a:solidFill>
                  <a:schemeClr val="bg1"/>
                </a:solidFill>
              </a:rPr>
              <a:t>Deep dive below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64E72E1-3B50-7BBE-86CA-69F294222AAE}"/>
              </a:ext>
            </a:extLst>
          </p:cNvPr>
          <p:cNvSpPr/>
          <p:nvPr/>
        </p:nvSpPr>
        <p:spPr>
          <a:xfrm>
            <a:off x="0" y="1621468"/>
            <a:ext cx="2918885" cy="556717"/>
          </a:xfrm>
          <a:prstGeom prst="rect">
            <a:avLst/>
          </a:prstGeom>
          <a:noFill/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9" tIns="72009" rIns="72009" bIns="72009" rtlCol="0" anchor="ctr"/>
          <a:lstStyle/>
          <a:p>
            <a:pPr algn="ctr">
              <a:lnSpc>
                <a:spcPct val="90000"/>
              </a:lnSpc>
            </a:pPr>
            <a:r>
              <a:rPr lang="en-US" sz="1400" b="1">
                <a:solidFill>
                  <a:schemeClr val="tx1"/>
                </a:solidFill>
              </a:rPr>
              <a:t>Purpose of GenEd Feedback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0413A23-637C-C537-F5C8-91A0FDC5AC64}"/>
              </a:ext>
            </a:extLst>
          </p:cNvPr>
          <p:cNvSpPr/>
          <p:nvPr/>
        </p:nvSpPr>
        <p:spPr>
          <a:xfrm>
            <a:off x="2913744" y="1621468"/>
            <a:ext cx="3533132" cy="556717"/>
          </a:xfrm>
          <a:prstGeom prst="rect">
            <a:avLst/>
          </a:prstGeom>
          <a:noFill/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9" tIns="72009" rIns="72009" bIns="72009" rtlCol="0" anchor="ctr"/>
          <a:lstStyle/>
          <a:p>
            <a:pPr algn="ctr">
              <a:lnSpc>
                <a:spcPct val="90000"/>
              </a:lnSpc>
            </a:pPr>
            <a:r>
              <a:rPr lang="en-US" sz="1400" b="1">
                <a:solidFill>
                  <a:schemeClr val="tx1"/>
                </a:solidFill>
              </a:rPr>
              <a:t>GenEd Assessment Evaluation Components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AE44DEA-E762-05E9-DB85-6E825DAE4B60}"/>
              </a:ext>
            </a:extLst>
          </p:cNvPr>
          <p:cNvGrpSpPr/>
          <p:nvPr/>
        </p:nvGrpSpPr>
        <p:grpSpPr>
          <a:xfrm>
            <a:off x="7187184" y="2908585"/>
            <a:ext cx="2246693" cy="3306929"/>
            <a:chOff x="7663104" y="2908585"/>
            <a:chExt cx="3810007" cy="2351905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061974B-8B3F-1052-ECE0-EED644F232E9}"/>
                </a:ext>
              </a:extLst>
            </p:cNvPr>
            <p:cNvSpPr/>
            <p:nvPr/>
          </p:nvSpPr>
          <p:spPr>
            <a:xfrm>
              <a:off x="7663104" y="2908585"/>
              <a:ext cx="3810007" cy="556355"/>
            </a:xfrm>
            <a:prstGeom prst="rect">
              <a:avLst/>
            </a:prstGeom>
            <a:solidFill>
              <a:srgbClr val="F2F2F2"/>
            </a:solidFill>
            <a:ln w="190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9" tIns="72009" rIns="72009" bIns="72009" rtlCol="0" anchor="ctr"/>
            <a:lstStyle/>
            <a:p>
              <a:pPr algn="ctr">
                <a:lnSpc>
                  <a:spcPct val="90000"/>
                </a:lnSpc>
              </a:pPr>
              <a:r>
                <a:rPr lang="en-US" sz="1400" b="1">
                  <a:solidFill>
                    <a:schemeClr val="tx1"/>
                  </a:solidFill>
                </a:rPr>
                <a:t>Relevance and volume of course content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235EAC0-40DA-6E32-4503-17E8F1AA1520}"/>
                </a:ext>
              </a:extLst>
            </p:cNvPr>
            <p:cNvSpPr/>
            <p:nvPr/>
          </p:nvSpPr>
          <p:spPr>
            <a:xfrm>
              <a:off x="7663104" y="3507102"/>
              <a:ext cx="3810007" cy="556355"/>
            </a:xfrm>
            <a:prstGeom prst="rect">
              <a:avLst/>
            </a:prstGeom>
            <a:solidFill>
              <a:srgbClr val="E7D6C4"/>
            </a:solidFill>
            <a:ln w="190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9" tIns="72009" rIns="72009" bIns="72009" rtlCol="0" anchor="ctr"/>
            <a:lstStyle/>
            <a:p>
              <a:pPr algn="ctr">
                <a:lnSpc>
                  <a:spcPct val="90000"/>
                </a:lnSpc>
              </a:pPr>
              <a:r>
                <a:rPr lang="en-US" sz="1400" b="1">
                  <a:solidFill>
                    <a:schemeClr val="tx1"/>
                  </a:solidFill>
                </a:rPr>
                <a:t>Cadet engagement through delivery methodology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C200064-64CB-2913-386A-D19FE66EF4F6}"/>
                </a:ext>
              </a:extLst>
            </p:cNvPr>
            <p:cNvSpPr/>
            <p:nvPr/>
          </p:nvSpPr>
          <p:spPr>
            <a:xfrm>
              <a:off x="7663104" y="4105619"/>
              <a:ext cx="3810007" cy="556355"/>
            </a:xfrm>
            <a:prstGeom prst="rect">
              <a:avLst/>
            </a:prstGeom>
            <a:solidFill>
              <a:srgbClr val="D2D3E6"/>
            </a:solidFill>
            <a:ln w="190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9" tIns="72009" rIns="72009" bIns="72009" rtlCol="0" anchor="ctr"/>
            <a:lstStyle/>
            <a:p>
              <a:pPr algn="ctr">
                <a:lnSpc>
                  <a:spcPct val="90000"/>
                </a:lnSpc>
              </a:pPr>
              <a:r>
                <a:rPr lang="en-US" sz="1400" b="1">
                  <a:solidFill>
                    <a:schemeClr val="tx1"/>
                  </a:solidFill>
                </a:rPr>
                <a:t>Cadets’ perceived value and learning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71497972-4F10-526C-EAF1-61D649670197}"/>
                </a:ext>
              </a:extLst>
            </p:cNvPr>
            <p:cNvSpPr/>
            <p:nvPr/>
          </p:nvSpPr>
          <p:spPr>
            <a:xfrm>
              <a:off x="7663104" y="4704135"/>
              <a:ext cx="3810007" cy="55635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9" tIns="72009" rIns="72009" bIns="72009" rtlCol="0" anchor="ctr"/>
            <a:lstStyle/>
            <a:p>
              <a:pPr algn="ctr">
                <a:lnSpc>
                  <a:spcPct val="90000"/>
                </a:lnSpc>
              </a:pPr>
              <a:r>
                <a:rPr lang="en-US" sz="1400" b="1">
                  <a:solidFill>
                    <a:schemeClr val="tx1"/>
                  </a:solidFill>
                </a:rPr>
                <a:t>Transferable practices that translate to cadet skills</a:t>
              </a:r>
            </a:p>
          </p:txBody>
        </p:sp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571BFB04-9AE0-17F6-C992-3A1B80C63FB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73319" y="3098062"/>
            <a:ext cx="2247739" cy="2927975"/>
          </a:xfrm>
          <a:prstGeom prst="rect">
            <a:avLst/>
          </a:prstGeom>
          <a:ln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9705907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hink-cell data - do not delete" hidden="1">
            <a:extLst>
              <a:ext uri="{FF2B5EF4-FFF2-40B4-BE49-F238E27FC236}">
                <a16:creationId xmlns:a16="http://schemas.microsoft.com/office/drawing/2014/main" id="{E651DB9C-8B62-79C8-51E3-8053946CF10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65425101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04" imgH="405" progId="TCLayout.ActiveDocument.1">
                  <p:embed/>
                </p:oleObj>
              </mc:Choice>
              <mc:Fallback>
                <p:oleObj name="think-cell Slide" r:id="rId3" imgW="404" imgH="405" progId="TCLayout.ActiveDocument.1">
                  <p:embed/>
                  <p:pic>
                    <p:nvPicPr>
                      <p:cNvPr id="6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E651DB9C-8B62-79C8-51E3-8053946CF10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511F2FA9-FC84-477A-61D2-C8A6A2E40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US"/>
              <a:t>The Q4 2025 survey reflects successful course delivery and cadet learning practices and identifies proposed modifications for 2026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73325D-8ED6-37AF-12B9-9D58731D37A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/>
              <a:t>Source: ZMU, Academic Partners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1FDFB21-0B3E-4B25-9387-6BF7FE5CB9BF}"/>
              </a:ext>
            </a:extLst>
          </p:cNvPr>
          <p:cNvSpPr/>
          <p:nvPr/>
        </p:nvSpPr>
        <p:spPr>
          <a:xfrm>
            <a:off x="3253830" y="5061470"/>
            <a:ext cx="1906208" cy="1206132"/>
          </a:xfrm>
          <a:prstGeom prst="rect">
            <a:avLst/>
          </a:prstGeom>
          <a:solidFill>
            <a:schemeClr val="bg2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71120" tIns="73152" rIns="71120" bIns="711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52400" indent="-152400" defTabSz="1172398" hangingPunct="0">
              <a:lnSpc>
                <a:spcPct val="90000"/>
              </a:lnSpc>
              <a:spcBef>
                <a:spcPts val="9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–"/>
              <a:defRPr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11484B"/>
              </a:solidFill>
              <a:effectLst/>
              <a:uLnTx/>
              <a:uFillTx/>
              <a:latin typeface="Arial" panose="020B0604020202020204"/>
              <a:ea typeface="Malgun Gothic" panose="020B0503020000020004" pitchFamily="34" charset="-127"/>
              <a:cs typeface="Arial" pitchFamily="34" charset="0"/>
              <a:sym typeface="Malgun Gothic" panose="020B0503020000020004" pitchFamily="34" charset="-127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EFFEFC5-9BED-1112-7D5F-9E21A5D8A76B}"/>
              </a:ext>
            </a:extLst>
          </p:cNvPr>
          <p:cNvSpPr/>
          <p:nvPr/>
        </p:nvSpPr>
        <p:spPr>
          <a:xfrm>
            <a:off x="3145033" y="4916363"/>
            <a:ext cx="1906208" cy="1232085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chemeClr val="bg2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137160" tIns="73152" rIns="91440" bIns="711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52400" indent="-152400" defTabSz="1172398" hangingPunct="0"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–"/>
              <a:defRPr/>
            </a:pPr>
            <a:r>
              <a:rPr lang="en-US" sz="1200" b="1">
                <a:solidFill>
                  <a:srgbClr val="000000"/>
                </a:solidFill>
              </a:rPr>
              <a:t>Increase UAE/MENA materials</a:t>
            </a:r>
            <a:r>
              <a:rPr lang="en-US" sz="1200">
                <a:solidFill>
                  <a:srgbClr val="000000"/>
                </a:solidFill>
              </a:rPr>
              <a:t>, military case studies, and pragmatic course content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A115ADA-ACA0-78D0-4C99-EF286BC26648}"/>
              </a:ext>
            </a:extLst>
          </p:cNvPr>
          <p:cNvSpPr/>
          <p:nvPr/>
        </p:nvSpPr>
        <p:spPr>
          <a:xfrm>
            <a:off x="5560152" y="5061470"/>
            <a:ext cx="1906208" cy="1206132"/>
          </a:xfrm>
          <a:prstGeom prst="rect">
            <a:avLst/>
          </a:prstGeom>
          <a:solidFill>
            <a:schemeClr val="bg2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71120" tIns="73152" rIns="71120" bIns="711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1172398" rtl="0" eaLnBrk="1" fontAlgn="auto" latinLnBrk="0" hangingPunct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5B595B"/>
              </a:buClr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11484B"/>
              </a:solidFill>
              <a:effectLst/>
              <a:uLnTx/>
              <a:uFillTx/>
              <a:latin typeface="Arial" panose="020B0604020202020204"/>
              <a:ea typeface="Malgun Gothic" panose="020B0503020000020004" pitchFamily="34" charset="-127"/>
              <a:cs typeface="Arial" pitchFamily="34" charset="0"/>
              <a:sym typeface="Malgun Gothic" panose="020B0503020000020004" pitchFamily="34" charset="-127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93BE707-118D-CFA3-4FD6-057F489599E2}"/>
              </a:ext>
            </a:extLst>
          </p:cNvPr>
          <p:cNvSpPr/>
          <p:nvPr/>
        </p:nvSpPr>
        <p:spPr>
          <a:xfrm>
            <a:off x="5451355" y="4916363"/>
            <a:ext cx="1906208" cy="1232085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chemeClr val="bg2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137160" tIns="73152" rIns="91440" bIns="711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52400" indent="-152400" defTabSz="1172398" hangingPunct="0">
              <a:lnSpc>
                <a:spcPct val="90000"/>
              </a:lnSpc>
              <a:spcBef>
                <a:spcPts val="500"/>
              </a:spcBef>
              <a:buClr>
                <a:srgbClr val="1E1E1E"/>
              </a:buClr>
              <a:buSzPct val="100000"/>
              <a:buFont typeface="Arial" panose="020B0604020202020204" pitchFamily="34" charset="0"/>
              <a:buChar char="–"/>
              <a:defRPr/>
            </a:pPr>
            <a:r>
              <a:rPr lang="en-US" sz="1200" b="1">
                <a:solidFill>
                  <a:srgbClr val="1E1E1E"/>
                </a:solidFill>
              </a:rPr>
              <a:t>Include additional visual aids </a:t>
            </a:r>
            <a:r>
              <a:rPr lang="en-US" sz="1200">
                <a:solidFill>
                  <a:srgbClr val="1E1E1E"/>
                </a:solidFill>
              </a:rPr>
              <a:t>and interviews with UAE military officers to enhance cadet engagement</a:t>
            </a:r>
            <a:endParaRPr kumimoji="0" lang="en-US" sz="120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9DE8CE7-5C8F-24C9-5BC9-B7A042E6FCAB}"/>
              </a:ext>
            </a:extLst>
          </p:cNvPr>
          <p:cNvSpPr/>
          <p:nvPr/>
        </p:nvSpPr>
        <p:spPr>
          <a:xfrm>
            <a:off x="7866474" y="5061470"/>
            <a:ext cx="1906208" cy="1206132"/>
          </a:xfrm>
          <a:prstGeom prst="rect">
            <a:avLst/>
          </a:pr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71120" tIns="73152" rIns="71120" bIns="711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1172398" rtl="0" eaLnBrk="1" fontAlgn="auto" latinLnBrk="0" hangingPunct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5B595B"/>
              </a:buClr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11484B"/>
              </a:solidFill>
              <a:effectLst/>
              <a:uLnTx/>
              <a:uFillTx/>
              <a:latin typeface="Arial" panose="020B0604020202020204"/>
              <a:ea typeface="Malgun Gothic" panose="020B0503020000020004" pitchFamily="34" charset="-127"/>
              <a:cs typeface="Arial" pitchFamily="34" charset="0"/>
              <a:sym typeface="Malgun Gothic" panose="020B0503020000020004" pitchFamily="34" charset="-127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E457CCA-957F-352F-A50B-F661ACE96D06}"/>
              </a:ext>
            </a:extLst>
          </p:cNvPr>
          <p:cNvSpPr/>
          <p:nvPr/>
        </p:nvSpPr>
        <p:spPr>
          <a:xfrm>
            <a:off x="7757677" y="4916363"/>
            <a:ext cx="1906208" cy="1232085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chemeClr val="bg2">
                <a:lumMod val="60000"/>
                <a:lumOff val="40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137160" tIns="73152" rIns="91440" bIns="711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52400" indent="-152400">
              <a:buClr>
                <a:srgbClr val="000000"/>
              </a:buClr>
              <a:buSzPct val="100000"/>
              <a:buFont typeface="Arial" panose="020B0604020202020204" pitchFamily="34" charset="0"/>
              <a:buChar char="–"/>
            </a:pPr>
            <a:r>
              <a:rPr lang="en-US" sz="1200" b="1">
                <a:solidFill>
                  <a:srgbClr val="000000"/>
                </a:solidFill>
              </a:rPr>
              <a:t>Introduce workshops between Military Training Wing and APs</a:t>
            </a:r>
            <a:r>
              <a:rPr lang="en-US" sz="1200">
                <a:solidFill>
                  <a:srgbClr val="000000"/>
                </a:solidFill>
              </a:rPr>
              <a:t> to unify </a:t>
            </a:r>
            <a:r>
              <a:rPr lang="en-US" sz="1200"/>
              <a:t>cadet learning outcomes </a:t>
            </a:r>
            <a:endParaRPr lang="it-IT" sz="1200">
              <a:solidFill>
                <a:srgbClr val="000000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E8EA571-9F29-0A5E-6088-C17B845440B0}"/>
              </a:ext>
            </a:extLst>
          </p:cNvPr>
          <p:cNvSpPr/>
          <p:nvPr/>
        </p:nvSpPr>
        <p:spPr>
          <a:xfrm>
            <a:off x="10172797" y="5061470"/>
            <a:ext cx="1906208" cy="1206132"/>
          </a:xfrm>
          <a:prstGeom prst="rect">
            <a:avLst/>
          </a:pr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71120" tIns="73152" rIns="71120" bIns="711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1172398" rtl="0" eaLnBrk="1" fontAlgn="auto" latinLnBrk="0" hangingPunct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5B595B"/>
              </a:buClr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11484B"/>
              </a:solidFill>
              <a:effectLst/>
              <a:uLnTx/>
              <a:uFillTx/>
              <a:latin typeface="Arial" panose="020B0604020202020204"/>
              <a:ea typeface="Malgun Gothic" panose="020B0503020000020004" pitchFamily="34" charset="-127"/>
              <a:cs typeface="Arial" pitchFamily="34" charset="0"/>
              <a:sym typeface="Malgun Gothic" panose="020B0503020000020004" pitchFamily="34" charset="-127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BA6627A-7923-9436-6EC4-F8AD292C1EC5}"/>
              </a:ext>
            </a:extLst>
          </p:cNvPr>
          <p:cNvSpPr/>
          <p:nvPr/>
        </p:nvSpPr>
        <p:spPr>
          <a:xfrm>
            <a:off x="10064000" y="4916363"/>
            <a:ext cx="1906208" cy="1232085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chemeClr val="bg2">
                <a:lumMod val="60000"/>
                <a:lumOff val="40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137160" tIns="73152" rIns="91440" bIns="711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52400" indent="-152400" defTabSz="1172398" hangingPunct="0"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–"/>
              <a:defRPr/>
            </a:pPr>
            <a:r>
              <a:rPr lang="en-US" sz="1200" b="1">
                <a:solidFill>
                  <a:srgbClr val="000000"/>
                </a:solidFill>
              </a:rPr>
              <a:t>Include greater contextually relevant topics</a:t>
            </a:r>
            <a:r>
              <a:rPr lang="en-US" sz="1200">
                <a:solidFill>
                  <a:srgbClr val="000000"/>
                </a:solidFill>
              </a:rPr>
              <a:t> </a:t>
            </a:r>
            <a:r>
              <a:rPr lang="en-US" sz="1200"/>
              <a:t>like social media, technology etc. to increase cadet interest</a:t>
            </a:r>
            <a:endParaRPr kumimoji="0" lang="en-US" sz="120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6EBBB5D-CA4D-05BC-112C-6766E570A4E1}"/>
              </a:ext>
            </a:extLst>
          </p:cNvPr>
          <p:cNvSpPr/>
          <p:nvPr/>
        </p:nvSpPr>
        <p:spPr>
          <a:xfrm>
            <a:off x="5787791" y="4615465"/>
            <a:ext cx="3648456" cy="326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9" tIns="72009" rIns="72009" bIns="72009"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1E1E1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Proposed Modifications</a:t>
            </a:r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1E1E1E"/>
              </a:solidFill>
              <a:effectLst/>
              <a:highlight>
                <a:srgbClr val="FF0000"/>
              </a:highlight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739B8D4A-68E7-31CD-4656-96ECA7B21188}"/>
              </a:ext>
            </a:extLst>
          </p:cNvPr>
          <p:cNvGrpSpPr/>
          <p:nvPr/>
        </p:nvGrpSpPr>
        <p:grpSpPr>
          <a:xfrm>
            <a:off x="3145033" y="0"/>
            <a:ext cx="8933972" cy="521902"/>
            <a:chOff x="3145033" y="204599"/>
            <a:chExt cx="8933972" cy="521902"/>
          </a:xfrm>
        </p:grpSpPr>
        <p:sp>
          <p:nvSpPr>
            <p:cNvPr id="45" name="Rectangle: Top Corners Rounded 44">
              <a:extLst>
                <a:ext uri="{FF2B5EF4-FFF2-40B4-BE49-F238E27FC236}">
                  <a16:creationId xmlns:a16="http://schemas.microsoft.com/office/drawing/2014/main" id="{ECB802B7-11ED-0C5D-F960-619DF681263A}"/>
                </a:ext>
              </a:extLst>
            </p:cNvPr>
            <p:cNvSpPr/>
            <p:nvPr/>
          </p:nvSpPr>
          <p:spPr>
            <a:xfrm rot="5400000">
              <a:off x="7351068" y="-4001436"/>
              <a:ext cx="521902" cy="8933972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2">
                <a:lumMod val="50000"/>
              </a:schemeClr>
            </a:soli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vert270" wrap="square" lIns="91440" tIns="0" rIns="91440" bIns="91440" numCol="1" spcCol="38100" rtlCol="0" anchor="ctr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/>
                  <a:ea typeface="Calibri"/>
                  <a:cs typeface="Calibri"/>
                  <a:sym typeface="Calibri"/>
                </a:rPr>
                <a:t>GenEd 2025 IOC Survey Results for English 1 and English 2</a:t>
              </a:r>
            </a:p>
          </p:txBody>
        </p: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B4093398-FE3F-747B-77E6-BD220216FF88}"/>
                </a:ext>
              </a:extLst>
            </p:cNvPr>
            <p:cNvGrpSpPr/>
            <p:nvPr/>
          </p:nvGrpSpPr>
          <p:grpSpPr>
            <a:xfrm>
              <a:off x="11563192" y="253557"/>
              <a:ext cx="466385" cy="423986"/>
              <a:chOff x="12669272" y="570212"/>
              <a:chExt cx="564326" cy="564326"/>
            </a:xfrm>
          </p:grpSpPr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B5CFD46A-492D-FEA5-38B8-3BB103AB9FFE}"/>
                  </a:ext>
                </a:extLst>
              </p:cNvPr>
              <p:cNvSpPr/>
              <p:nvPr/>
            </p:nvSpPr>
            <p:spPr>
              <a:xfrm>
                <a:off x="12669272" y="570212"/>
                <a:ext cx="564326" cy="56432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9" tIns="72009" rIns="72009" bIns="72009" rtlCol="0" anchor="t"/>
              <a:lstStyle/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1E1E1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pic>
            <p:nvPicPr>
              <p:cNvPr id="43" name="Graphic 42">
                <a:extLst>
                  <a:ext uri="{FF2B5EF4-FFF2-40B4-BE49-F238E27FC236}">
                    <a16:creationId xmlns:a16="http://schemas.microsoft.com/office/drawing/2014/main" id="{3BE0EBD3-2E9F-B706-7B66-24248C13A8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/>
              <a:stretch/>
            </p:blipFill>
            <p:spPr>
              <a:xfrm>
                <a:off x="12755923" y="656862"/>
                <a:ext cx="391026" cy="391027"/>
              </a:xfrm>
              <a:prstGeom prst="rect">
                <a:avLst/>
              </a:prstGeom>
            </p:spPr>
          </p:pic>
        </p:grpSp>
      </p:grp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0C8C50CD-629C-AEBE-2AB4-B0DF547A9C8D}"/>
              </a:ext>
            </a:extLst>
          </p:cNvPr>
          <p:cNvSpPr/>
          <p:nvPr/>
        </p:nvSpPr>
        <p:spPr>
          <a:xfrm>
            <a:off x="3145033" y="852375"/>
            <a:ext cx="2015005" cy="3763090"/>
          </a:xfrm>
          <a:prstGeom prst="roundRect">
            <a:avLst>
              <a:gd name="adj" fmla="val 3035"/>
            </a:avLst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2700000" scaled="1"/>
            <a:tileRect/>
          </a:gradFill>
          <a:ln w="6350" cap="flat" cmpd="sng" algn="ctr">
            <a:solidFill>
              <a:schemeClr val="bg1">
                <a:lumMod val="85000"/>
              </a:schemeClr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>
              <a:spcBef>
                <a:spcPts val="600"/>
              </a:spcBef>
              <a:spcAft>
                <a:spcPts val="100"/>
              </a:spcAft>
              <a:buClr>
                <a:srgbClr val="1E1E1E"/>
              </a:buClr>
              <a:buSzPct val="100000"/>
              <a:defRPr/>
            </a:pPr>
            <a:r>
              <a:rPr lang="en-US" sz="1200" b="1">
                <a:solidFill>
                  <a:schemeClr val="bg2">
                    <a:lumMod val="75000"/>
                  </a:schemeClr>
                </a:solidFill>
              </a:rPr>
              <a:t>COURSE </a:t>
            </a:r>
            <a:br>
              <a:rPr lang="en-US" sz="1200" b="1">
                <a:solidFill>
                  <a:schemeClr val="bg2">
                    <a:lumMod val="75000"/>
                  </a:schemeClr>
                </a:solidFill>
              </a:rPr>
            </a:br>
            <a:r>
              <a:rPr lang="en-US" sz="1200" b="1">
                <a:solidFill>
                  <a:schemeClr val="bg2">
                    <a:lumMod val="75000"/>
                  </a:schemeClr>
                </a:solidFill>
              </a:rPr>
              <a:t>CONTENT </a:t>
            </a:r>
            <a:endParaRPr lang="en-US" sz="1200">
              <a:solidFill>
                <a:schemeClr val="bg2">
                  <a:lumMod val="75000"/>
                </a:schemeClr>
              </a:solidFill>
            </a:endParaRPr>
          </a:p>
          <a:p>
            <a:pPr lvl="0">
              <a:spcBef>
                <a:spcPts val="600"/>
              </a:spcBef>
              <a:spcAft>
                <a:spcPts val="100"/>
              </a:spcAft>
              <a:buClr>
                <a:srgbClr val="1E1E1E"/>
              </a:buClr>
              <a:buSzPct val="100000"/>
              <a:defRPr/>
            </a:pPr>
            <a:endParaRPr lang="en-US" sz="1200">
              <a:solidFill>
                <a:srgbClr val="1E1E1E"/>
              </a:solidFill>
            </a:endParaRPr>
          </a:p>
          <a:p>
            <a:pPr lvl="0">
              <a:spcBef>
                <a:spcPts val="600"/>
              </a:spcBef>
              <a:spcAft>
                <a:spcPts val="100"/>
              </a:spcAft>
              <a:buClr>
                <a:srgbClr val="1E1E1E"/>
              </a:buClr>
              <a:buSzPct val="100000"/>
              <a:defRPr/>
            </a:pPr>
            <a:endParaRPr lang="en-US" sz="1200">
              <a:solidFill>
                <a:srgbClr val="1E1E1E"/>
              </a:solidFill>
            </a:endParaRPr>
          </a:p>
          <a:p>
            <a:pPr marL="152400" indent="-152400">
              <a:spcBef>
                <a:spcPts val="600"/>
              </a:spcBef>
              <a:spcAft>
                <a:spcPts val="100"/>
              </a:spcAft>
              <a:buClr>
                <a:srgbClr val="1E1E1E"/>
              </a:buClr>
              <a:buSzPct val="100000"/>
              <a:buFont typeface="Arial" panose="020B0604020202020204" pitchFamily="34" charset="0"/>
              <a:buChar char="–"/>
              <a:defRPr/>
            </a:pPr>
            <a:r>
              <a:rPr lang="en-US" sz="1200" b="1">
                <a:solidFill>
                  <a:srgbClr val="1E1E1E"/>
                </a:solidFill>
              </a:rPr>
              <a:t>Cadets were drawn to pragmatic topics </a:t>
            </a:r>
            <a:r>
              <a:rPr lang="en-US" sz="1200">
                <a:solidFill>
                  <a:srgbClr val="1E1E1E"/>
                </a:solidFill>
              </a:rPr>
              <a:t>on  leadership and military themes that led to personal reflection</a:t>
            </a:r>
          </a:p>
          <a:p>
            <a:pPr marL="152400" indent="-152400">
              <a:spcBef>
                <a:spcPts val="600"/>
              </a:spcBef>
              <a:spcAft>
                <a:spcPts val="100"/>
              </a:spcAft>
              <a:buClr>
                <a:srgbClr val="1E1E1E"/>
              </a:buClr>
              <a:buSzPct val="100000"/>
              <a:buFont typeface="Arial" panose="020B0604020202020204" pitchFamily="34" charset="0"/>
              <a:buChar char="–"/>
              <a:defRPr/>
            </a:pPr>
            <a:r>
              <a:rPr lang="en-US" sz="1200">
                <a:solidFill>
                  <a:srgbClr val="1E1E1E"/>
                </a:solidFill>
              </a:rPr>
              <a:t>Volume and pace of course content was challenging for some cadets, with feedback that </a:t>
            </a:r>
            <a:r>
              <a:rPr lang="en-US" sz="1200" b="1">
                <a:solidFill>
                  <a:srgbClr val="1E1E1E"/>
                </a:solidFill>
              </a:rPr>
              <a:t>UAE/MENA content was limited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0E117F06-7C52-17AD-48BF-1984E1BBBB9E}"/>
              </a:ext>
            </a:extLst>
          </p:cNvPr>
          <p:cNvSpPr/>
          <p:nvPr/>
        </p:nvSpPr>
        <p:spPr>
          <a:xfrm>
            <a:off x="7757677" y="852375"/>
            <a:ext cx="2015005" cy="3763090"/>
          </a:xfrm>
          <a:prstGeom prst="roundRect">
            <a:avLst>
              <a:gd name="adj" fmla="val 3035"/>
            </a:avLst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2700000" scaled="1"/>
            <a:tileRect/>
          </a:gradFill>
          <a:ln w="6350" cap="flat" cmpd="sng" algn="ctr">
            <a:solidFill>
              <a:schemeClr val="bg1">
                <a:lumMod val="85000"/>
              </a:schemeClr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>
              <a:spcBef>
                <a:spcPts val="600"/>
              </a:spcBef>
              <a:spcAft>
                <a:spcPts val="100"/>
              </a:spcAft>
              <a:buClr>
                <a:srgbClr val="1E1E1E"/>
              </a:buClr>
              <a:buSzPct val="100000"/>
              <a:defRPr/>
            </a:pPr>
            <a:r>
              <a:rPr lang="en-US" sz="1200" b="1">
                <a:solidFill>
                  <a:schemeClr val="accent2"/>
                </a:solidFill>
              </a:rPr>
              <a:t>LEARNING </a:t>
            </a:r>
            <a:br>
              <a:rPr lang="en-US" sz="1200" b="1">
                <a:solidFill>
                  <a:schemeClr val="accent2"/>
                </a:solidFill>
              </a:rPr>
            </a:br>
            <a:r>
              <a:rPr lang="en-US" sz="1200" b="1">
                <a:solidFill>
                  <a:schemeClr val="accent2"/>
                </a:solidFill>
              </a:rPr>
              <a:t>EXPERIENCE</a:t>
            </a:r>
            <a:endParaRPr lang="en-US" sz="1200">
              <a:solidFill>
                <a:schemeClr val="accent2"/>
              </a:solidFill>
            </a:endParaRPr>
          </a:p>
          <a:p>
            <a:pPr lvl="0">
              <a:spcBef>
                <a:spcPts val="600"/>
              </a:spcBef>
              <a:spcAft>
                <a:spcPts val="100"/>
              </a:spcAft>
              <a:buClr>
                <a:srgbClr val="1E1E1E"/>
              </a:buClr>
              <a:buSzPct val="100000"/>
              <a:defRPr/>
            </a:pPr>
            <a:endParaRPr lang="en-US" sz="1200">
              <a:solidFill>
                <a:srgbClr val="1E1E1E"/>
              </a:solidFill>
            </a:endParaRPr>
          </a:p>
          <a:p>
            <a:pPr lvl="0">
              <a:spcBef>
                <a:spcPts val="600"/>
              </a:spcBef>
              <a:spcAft>
                <a:spcPts val="100"/>
              </a:spcAft>
              <a:buClr>
                <a:srgbClr val="1E1E1E"/>
              </a:buClr>
              <a:buSzPct val="100000"/>
              <a:defRPr/>
            </a:pPr>
            <a:endParaRPr lang="en-US" sz="1200">
              <a:solidFill>
                <a:srgbClr val="1E1E1E"/>
              </a:solidFill>
            </a:endParaRPr>
          </a:p>
          <a:p>
            <a:pPr marL="152400" indent="-152400">
              <a:spcBef>
                <a:spcPts val="600"/>
              </a:spcBef>
              <a:buClr>
                <a:srgbClr val="1E1E1E"/>
              </a:buClr>
              <a:buSzPct val="100000"/>
              <a:buFont typeface="Arial" panose="020B0604020202020204" pitchFamily="34" charset="0"/>
              <a:buChar char="–"/>
            </a:pPr>
            <a:r>
              <a:rPr lang="en-US" sz="1200">
                <a:solidFill>
                  <a:schemeClr val="tx1"/>
                </a:solidFill>
              </a:rPr>
              <a:t>Comprehension of complex leadership </a:t>
            </a:r>
            <a:r>
              <a:rPr lang="en-US" sz="1200" b="1">
                <a:solidFill>
                  <a:schemeClr val="tx1"/>
                </a:solidFill>
              </a:rPr>
              <a:t>topics benefited greatly from shorter readings </a:t>
            </a:r>
            <a:r>
              <a:rPr lang="en-US" sz="1200">
                <a:solidFill>
                  <a:schemeClr val="tx1"/>
                </a:solidFill>
              </a:rPr>
              <a:t>followed by group discussions</a:t>
            </a:r>
          </a:p>
          <a:p>
            <a:pPr marL="152400" indent="-152400">
              <a:spcBef>
                <a:spcPts val="600"/>
              </a:spcBef>
              <a:buClr>
                <a:srgbClr val="1E1E1E"/>
              </a:buClr>
              <a:buSzPct val="100000"/>
              <a:buFont typeface="Arial" panose="020B0604020202020204" pitchFamily="34" charset="0"/>
              <a:buChar char="–"/>
            </a:pPr>
            <a:r>
              <a:rPr lang="en-US" sz="1200" b="1">
                <a:solidFill>
                  <a:schemeClr val="tx1"/>
                </a:solidFill>
              </a:rPr>
              <a:t>Limited alignment between cadet military training and course curriculum </a:t>
            </a:r>
            <a:r>
              <a:rPr lang="en-US" sz="1200">
                <a:solidFill>
                  <a:schemeClr val="tx1"/>
                </a:solidFill>
              </a:rPr>
              <a:t>presented a missed opportunity to unify cadets’ overarching military experience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44F58AB0-964A-37C1-991E-651FDC41E9B9}"/>
              </a:ext>
            </a:extLst>
          </p:cNvPr>
          <p:cNvSpPr/>
          <p:nvPr/>
        </p:nvSpPr>
        <p:spPr>
          <a:xfrm>
            <a:off x="5451355" y="852375"/>
            <a:ext cx="2015005" cy="3763090"/>
          </a:xfrm>
          <a:prstGeom prst="roundRect">
            <a:avLst>
              <a:gd name="adj" fmla="val 3035"/>
            </a:avLst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2700000" scaled="1"/>
            <a:tileRect/>
          </a:gradFill>
          <a:ln w="6350" cap="flat" cmpd="sng" algn="ctr">
            <a:solidFill>
              <a:schemeClr val="bg1">
                <a:lumMod val="85000"/>
              </a:schemeClr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>
              <a:spcBef>
                <a:spcPts val="600"/>
              </a:spcBef>
              <a:spcAft>
                <a:spcPts val="100"/>
              </a:spcAft>
              <a:buClr>
                <a:srgbClr val="1E1E1E"/>
              </a:buClr>
              <a:buSzPct val="100000"/>
              <a:defRPr/>
            </a:pPr>
            <a:r>
              <a:rPr lang="en-US" sz="1200" b="1">
                <a:solidFill>
                  <a:schemeClr val="bg2">
                    <a:lumMod val="75000"/>
                  </a:schemeClr>
                </a:solidFill>
              </a:rPr>
              <a:t>DELIVERY METHODOLOGY</a:t>
            </a:r>
            <a:endParaRPr lang="en-US" sz="1200">
              <a:solidFill>
                <a:schemeClr val="bg2">
                  <a:lumMod val="75000"/>
                </a:schemeClr>
              </a:solidFill>
            </a:endParaRPr>
          </a:p>
          <a:p>
            <a:pPr lvl="0">
              <a:spcBef>
                <a:spcPts val="600"/>
              </a:spcBef>
              <a:spcAft>
                <a:spcPts val="100"/>
              </a:spcAft>
              <a:buClr>
                <a:srgbClr val="1E1E1E"/>
              </a:buClr>
              <a:buSzPct val="100000"/>
              <a:defRPr/>
            </a:pPr>
            <a:endParaRPr lang="en-US" sz="1200">
              <a:solidFill>
                <a:schemeClr val="bg2">
                  <a:lumMod val="75000"/>
                </a:schemeClr>
              </a:solidFill>
            </a:endParaRPr>
          </a:p>
          <a:p>
            <a:pPr>
              <a:spcBef>
                <a:spcPts val="600"/>
              </a:spcBef>
              <a:spcAft>
                <a:spcPts val="100"/>
              </a:spcAft>
              <a:buClr>
                <a:srgbClr val="1E1E1E"/>
              </a:buClr>
              <a:buSzPct val="100000"/>
              <a:defRPr/>
            </a:pPr>
            <a:endParaRPr lang="en-US" sz="1200">
              <a:solidFill>
                <a:srgbClr val="1E1E1E"/>
              </a:solidFill>
            </a:endParaRPr>
          </a:p>
          <a:p>
            <a:pPr marL="152400" indent="-152400">
              <a:spcBef>
                <a:spcPts val="600"/>
              </a:spcBef>
              <a:spcAft>
                <a:spcPts val="100"/>
              </a:spcAft>
              <a:buClr>
                <a:srgbClr val="1E1E1E"/>
              </a:buClr>
              <a:buSzPct val="100000"/>
              <a:buFont typeface="Arial" panose="020B0604020202020204" pitchFamily="34" charset="0"/>
              <a:buChar char="–"/>
              <a:defRPr/>
            </a:pPr>
            <a:r>
              <a:rPr lang="en-US" sz="1200" b="1">
                <a:solidFill>
                  <a:srgbClr val="1E1E1E"/>
                </a:solidFill>
              </a:rPr>
              <a:t>Using multimodal materials</a:t>
            </a:r>
            <a:r>
              <a:rPr lang="en-US" sz="1200">
                <a:solidFill>
                  <a:srgbClr val="1E1E1E"/>
                </a:solidFill>
              </a:rPr>
              <a:t> (case studies, podcasts etc.) </a:t>
            </a:r>
            <a:r>
              <a:rPr lang="en-US" sz="1200" b="1">
                <a:solidFill>
                  <a:srgbClr val="1E1E1E"/>
                </a:solidFill>
              </a:rPr>
              <a:t>supported learning and writing development</a:t>
            </a:r>
          </a:p>
          <a:p>
            <a:pPr marL="152400" indent="-152400">
              <a:spcBef>
                <a:spcPts val="600"/>
              </a:spcBef>
              <a:spcAft>
                <a:spcPts val="100"/>
              </a:spcAft>
              <a:buClr>
                <a:srgbClr val="1E1E1E"/>
              </a:buClr>
              <a:buSzPct val="100000"/>
              <a:buFont typeface="Arial" panose="020B0604020202020204" pitchFamily="34" charset="0"/>
              <a:buChar char="–"/>
              <a:defRPr/>
            </a:pPr>
            <a:r>
              <a:rPr lang="en-US" sz="1200">
                <a:solidFill>
                  <a:srgbClr val="1E1E1E"/>
                </a:solidFill>
              </a:rPr>
              <a:t>Topics, such as transactional versus transformational concepts, were </a:t>
            </a:r>
            <a:r>
              <a:rPr lang="en-US" sz="1200" b="1">
                <a:solidFill>
                  <a:srgbClr val="1E1E1E"/>
                </a:solidFill>
              </a:rPr>
              <a:t>disengaging for cadets when delivered as pure theory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E8F5FB60-A75A-F1E5-BB4E-D28799F54F14}"/>
              </a:ext>
            </a:extLst>
          </p:cNvPr>
          <p:cNvSpPr/>
          <p:nvPr/>
        </p:nvSpPr>
        <p:spPr>
          <a:xfrm>
            <a:off x="10064000" y="852375"/>
            <a:ext cx="2015005" cy="3763090"/>
          </a:xfrm>
          <a:prstGeom prst="roundRect">
            <a:avLst>
              <a:gd name="adj" fmla="val 3035"/>
            </a:avLst>
          </a:prstGeom>
          <a:solidFill>
            <a:srgbClr val="FCFCFC"/>
          </a:solidFill>
          <a:ln w="6350" cap="rnd" cmpd="sng" algn="ctr">
            <a:solidFill>
              <a:schemeClr val="bg1">
                <a:lumMod val="85000"/>
                <a:alpha val="90000"/>
              </a:schemeClr>
            </a:solidFill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>
              <a:spcBef>
                <a:spcPts val="600"/>
              </a:spcBef>
              <a:spcAft>
                <a:spcPts val="100"/>
              </a:spcAft>
              <a:buClr>
                <a:srgbClr val="1E1E1E"/>
              </a:buClr>
              <a:buSzPct val="100000"/>
              <a:defRPr/>
            </a:pPr>
            <a:r>
              <a:rPr lang="en-US" sz="1200" b="1">
                <a:solidFill>
                  <a:schemeClr val="accent2"/>
                </a:solidFill>
              </a:rPr>
              <a:t>LEARNING </a:t>
            </a:r>
            <a:br>
              <a:rPr lang="en-US" sz="1200" b="1">
                <a:solidFill>
                  <a:schemeClr val="accent2"/>
                </a:solidFill>
              </a:rPr>
            </a:br>
            <a:r>
              <a:rPr lang="en-US" sz="1200" b="1">
                <a:solidFill>
                  <a:schemeClr val="accent2"/>
                </a:solidFill>
              </a:rPr>
              <a:t>OUTCOMES</a:t>
            </a:r>
            <a:endParaRPr lang="en-US" sz="1200">
              <a:solidFill>
                <a:schemeClr val="accent2"/>
              </a:solidFill>
            </a:endParaRPr>
          </a:p>
          <a:p>
            <a:pPr lvl="0">
              <a:spcBef>
                <a:spcPts val="600"/>
              </a:spcBef>
              <a:spcAft>
                <a:spcPts val="100"/>
              </a:spcAft>
              <a:buClr>
                <a:srgbClr val="1E1E1E"/>
              </a:buClr>
              <a:buSzPct val="100000"/>
              <a:defRPr/>
            </a:pPr>
            <a:endParaRPr lang="en-US" sz="1200">
              <a:solidFill>
                <a:srgbClr val="1E1E1E"/>
              </a:solidFill>
            </a:endParaRPr>
          </a:p>
          <a:p>
            <a:pPr lvl="0">
              <a:spcBef>
                <a:spcPts val="600"/>
              </a:spcBef>
              <a:spcAft>
                <a:spcPts val="100"/>
              </a:spcAft>
              <a:buClr>
                <a:srgbClr val="1E1E1E"/>
              </a:buClr>
              <a:buSzPct val="100000"/>
              <a:defRPr/>
            </a:pPr>
            <a:endParaRPr lang="en-US" sz="1200">
              <a:solidFill>
                <a:srgbClr val="1E1E1E"/>
              </a:solidFill>
            </a:endParaRPr>
          </a:p>
          <a:p>
            <a:pPr marL="139700" indent="-139700">
              <a:spcBef>
                <a:spcPts val="600"/>
              </a:spcBef>
              <a:spcAft>
                <a:spcPts val="100"/>
              </a:spcAft>
              <a:buClr>
                <a:srgbClr val="1E1E1E"/>
              </a:buClr>
              <a:buSzPct val="100000"/>
              <a:buFont typeface="Arial" panose="020B0604020202020204" pitchFamily="34" charset="0"/>
              <a:buChar char="–"/>
              <a:defRPr/>
            </a:pPr>
            <a:r>
              <a:rPr lang="en-US" sz="1200">
                <a:solidFill>
                  <a:srgbClr val="1E1E1E"/>
                </a:solidFill>
              </a:rPr>
              <a:t>Faculty observed </a:t>
            </a:r>
            <a:r>
              <a:rPr lang="en-US" sz="1200" b="1">
                <a:solidFill>
                  <a:srgbClr val="1E1E1E"/>
                </a:solidFill>
              </a:rPr>
              <a:t>consistency in argumentative writing, shared standard of academic integrity </a:t>
            </a:r>
            <a:r>
              <a:rPr lang="en-US" sz="1200">
                <a:solidFill>
                  <a:srgbClr val="1E1E1E"/>
                </a:solidFill>
              </a:rPr>
              <a:t>and, analytical writing through practices like evidence-driven framework and structured paraphrasing</a:t>
            </a:r>
          </a:p>
          <a:p>
            <a:pPr marL="139700" indent="-139700">
              <a:spcBef>
                <a:spcPts val="600"/>
              </a:spcBef>
              <a:spcAft>
                <a:spcPts val="100"/>
              </a:spcAft>
              <a:buClr>
                <a:srgbClr val="1E1E1E"/>
              </a:buClr>
              <a:buSzPct val="100000"/>
              <a:buFont typeface="Arial" panose="020B0604020202020204" pitchFamily="34" charset="0"/>
              <a:buChar char="–"/>
              <a:defRPr/>
            </a:pPr>
            <a:r>
              <a:rPr lang="en-US" sz="1200" b="1">
                <a:solidFill>
                  <a:schemeClr val="tx1"/>
                </a:solidFill>
              </a:rPr>
              <a:t>Cadets perceived limited practical application </a:t>
            </a:r>
            <a:r>
              <a:rPr lang="en-US" sz="1200">
                <a:solidFill>
                  <a:schemeClr val="tx1"/>
                </a:solidFill>
              </a:rPr>
              <a:t>due to limited contextually relevant materials</a:t>
            </a:r>
            <a:endParaRPr lang="en-US" sz="1200">
              <a:solidFill>
                <a:srgbClr val="1E1E1E"/>
              </a:solidFill>
            </a:endParaRP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B3C8A866-916F-88A9-67B5-59763F0D18A5}"/>
              </a:ext>
            </a:extLst>
          </p:cNvPr>
          <p:cNvGrpSpPr/>
          <p:nvPr/>
        </p:nvGrpSpPr>
        <p:grpSpPr>
          <a:xfrm>
            <a:off x="4668735" y="852375"/>
            <a:ext cx="491303" cy="948782"/>
            <a:chOff x="11478905" y="852375"/>
            <a:chExt cx="491303" cy="948782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CEAEC16F-0608-66F3-E6A3-DD193739903A}"/>
                </a:ext>
              </a:extLst>
            </p:cNvPr>
            <p:cNvSpPr/>
            <p:nvPr/>
          </p:nvSpPr>
          <p:spPr>
            <a:xfrm>
              <a:off x="11478905" y="852375"/>
              <a:ext cx="491303" cy="948782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+mn-ea"/>
                <a:cs typeface="Calibri"/>
              </a:endParaRPr>
            </a:p>
          </p:txBody>
        </p:sp>
        <p:pic>
          <p:nvPicPr>
            <p:cNvPr id="53" name="Graphic 52">
              <a:extLst>
                <a:ext uri="{FF2B5EF4-FFF2-40B4-BE49-F238E27FC236}">
                  <a16:creationId xmlns:a16="http://schemas.microsoft.com/office/drawing/2014/main" id="{E70BFA91-6AD4-2E04-080D-7C41D8C1475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1546817" y="1149027"/>
              <a:ext cx="355478" cy="355478"/>
            </a:xfrm>
            <a:prstGeom prst="rect">
              <a:avLst/>
            </a:prstGeom>
          </p:spPr>
        </p:pic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4CAECC7B-2B40-099B-287C-653AB37BDF2D}"/>
              </a:ext>
            </a:extLst>
          </p:cNvPr>
          <p:cNvGrpSpPr/>
          <p:nvPr/>
        </p:nvGrpSpPr>
        <p:grpSpPr>
          <a:xfrm>
            <a:off x="11587702" y="852375"/>
            <a:ext cx="491303" cy="948782"/>
            <a:chOff x="11308782" y="3968721"/>
            <a:chExt cx="491303" cy="948782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1A5E6CEA-9872-5F4B-FFB0-06026EB506BC}"/>
                </a:ext>
              </a:extLst>
            </p:cNvPr>
            <p:cNvSpPr/>
            <p:nvPr/>
          </p:nvSpPr>
          <p:spPr>
            <a:xfrm>
              <a:off x="11308782" y="3968721"/>
              <a:ext cx="491303" cy="94878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+mn-ea"/>
                <a:cs typeface="Calibri"/>
              </a:endParaRPr>
            </a:p>
          </p:txBody>
        </p:sp>
        <p:pic>
          <p:nvPicPr>
            <p:cNvPr id="51" name="Graphic 50">
              <a:extLst>
                <a:ext uri="{FF2B5EF4-FFF2-40B4-BE49-F238E27FC236}">
                  <a16:creationId xmlns:a16="http://schemas.microsoft.com/office/drawing/2014/main" id="{050CC0F2-BABB-8646-FE4D-EE0BA96F386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1379200" y="4267200"/>
              <a:ext cx="355478" cy="355478"/>
            </a:xfrm>
            <a:prstGeom prst="rect">
              <a:avLst/>
            </a:prstGeom>
          </p:spPr>
        </p:pic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742EB083-C2B5-6A7C-723C-A03D4D131EF2}"/>
              </a:ext>
            </a:extLst>
          </p:cNvPr>
          <p:cNvGrpSpPr/>
          <p:nvPr/>
        </p:nvGrpSpPr>
        <p:grpSpPr>
          <a:xfrm>
            <a:off x="9281379" y="852375"/>
            <a:ext cx="491303" cy="948782"/>
            <a:chOff x="11308782" y="2929939"/>
            <a:chExt cx="491303" cy="948782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C5ABD67C-83E8-680A-03E5-F65984AF73EB}"/>
                </a:ext>
              </a:extLst>
            </p:cNvPr>
            <p:cNvSpPr/>
            <p:nvPr/>
          </p:nvSpPr>
          <p:spPr>
            <a:xfrm>
              <a:off x="11308782" y="2929939"/>
              <a:ext cx="491303" cy="94878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+mn-ea"/>
                <a:cs typeface="Calibri"/>
              </a:endParaRPr>
            </a:p>
          </p:txBody>
        </p:sp>
        <p:pic>
          <p:nvPicPr>
            <p:cNvPr id="52" name="Graphic 51">
              <a:extLst>
                <a:ext uri="{FF2B5EF4-FFF2-40B4-BE49-F238E27FC236}">
                  <a16:creationId xmlns:a16="http://schemas.microsoft.com/office/drawing/2014/main" id="{AFD10BCA-E797-017D-FE73-566C5E2F639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1379200" y="3225800"/>
              <a:ext cx="355478" cy="355478"/>
            </a:xfrm>
            <a:prstGeom prst="rect">
              <a:avLst/>
            </a:prstGeom>
          </p:spPr>
        </p:pic>
      </p:grpSp>
      <p:sp>
        <p:nvSpPr>
          <p:cNvPr id="67" name="Text Placeholder 2">
            <a:extLst>
              <a:ext uri="{FF2B5EF4-FFF2-40B4-BE49-F238E27FC236}">
                <a16:creationId xmlns:a16="http://schemas.microsoft.com/office/drawing/2014/main" id="{E43BB7E3-9A4A-0F62-9BF9-8C67A483F63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81000" y="4547171"/>
            <a:ext cx="2286000" cy="740664"/>
          </a:xfrm>
        </p:spPr>
        <p:txBody>
          <a:bodyPr/>
          <a:lstStyle/>
          <a:p>
            <a:r>
              <a:rPr lang="en-US"/>
              <a:t>GenEd 2025 Survey Results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8B4739FD-3F61-84B2-3F4B-DE15A2ED07F5}"/>
              </a:ext>
            </a:extLst>
          </p:cNvPr>
          <p:cNvSpPr/>
          <p:nvPr/>
        </p:nvSpPr>
        <p:spPr>
          <a:xfrm>
            <a:off x="4253073" y="564434"/>
            <a:ext cx="2105247" cy="2443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9" tIns="72009" rIns="72009" bIns="72009" rtlCol="0" anchor="ctr"/>
          <a:lstStyle/>
          <a:p>
            <a:pPr algn="ctr">
              <a:lnSpc>
                <a:spcPct val="90000"/>
              </a:lnSpc>
            </a:pPr>
            <a:r>
              <a:rPr lang="en-US" sz="1400" b="1">
                <a:solidFill>
                  <a:schemeClr val="bg2">
                    <a:lumMod val="75000"/>
                  </a:schemeClr>
                </a:solidFill>
              </a:rPr>
              <a:t>Course Delivery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F4B966CE-F88C-0889-57A7-04991D62744D}"/>
              </a:ext>
            </a:extLst>
          </p:cNvPr>
          <p:cNvSpPr/>
          <p:nvPr/>
        </p:nvSpPr>
        <p:spPr>
          <a:xfrm>
            <a:off x="8865717" y="564434"/>
            <a:ext cx="2105247" cy="2443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9" tIns="72009" rIns="72009" bIns="72009" rtlCol="0" anchor="ctr"/>
          <a:lstStyle/>
          <a:p>
            <a:pPr algn="ctr">
              <a:lnSpc>
                <a:spcPct val="90000"/>
              </a:lnSpc>
            </a:pPr>
            <a:r>
              <a:rPr lang="en-US" sz="1400" b="1">
                <a:solidFill>
                  <a:schemeClr val="accent2"/>
                </a:solidFill>
              </a:rPr>
              <a:t>Cadet Learning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27FF39A-A865-4209-0C14-B87FBD04A4A3}"/>
              </a:ext>
            </a:extLst>
          </p:cNvPr>
          <p:cNvGrpSpPr/>
          <p:nvPr/>
        </p:nvGrpSpPr>
        <p:grpSpPr>
          <a:xfrm>
            <a:off x="6975057" y="852375"/>
            <a:ext cx="491303" cy="948782"/>
            <a:chOff x="6975057" y="852375"/>
            <a:chExt cx="491303" cy="948782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085FA920-A49E-00BD-67AF-DDD34A9B1859}"/>
                </a:ext>
              </a:extLst>
            </p:cNvPr>
            <p:cNvSpPr/>
            <p:nvPr/>
          </p:nvSpPr>
          <p:spPr>
            <a:xfrm>
              <a:off x="6975057" y="852375"/>
              <a:ext cx="491303" cy="948782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+mn-ea"/>
                <a:cs typeface="Calibri"/>
              </a:endParaRPr>
            </a:p>
          </p:txBody>
        </p:sp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EEAA3CB0-8B67-ED93-211A-12C5D855B33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7048500" y="1149027"/>
              <a:ext cx="355478" cy="355478"/>
            </a:xfrm>
            <a:prstGeom prst="rect">
              <a:avLst/>
            </a:prstGeom>
          </p:spPr>
        </p:pic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B8241654-6166-83F7-94D7-14152F652D1D}"/>
              </a:ext>
            </a:extLst>
          </p:cNvPr>
          <p:cNvSpPr/>
          <p:nvPr/>
        </p:nvSpPr>
        <p:spPr>
          <a:xfrm>
            <a:off x="3048000" y="6412709"/>
            <a:ext cx="9144000" cy="445291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9" tIns="72009" rIns="72009" bIns="72009" rtlCol="0" anchor="ctr"/>
          <a:lstStyle/>
          <a:p>
            <a:pPr algn="ctr">
              <a:lnSpc>
                <a:spcPct val="90000"/>
              </a:lnSpc>
            </a:pPr>
            <a:r>
              <a:rPr lang="en-US" sz="1200" b="1" i="1">
                <a:solidFill>
                  <a:schemeClr val="tx1"/>
                </a:solidFill>
              </a:rPr>
              <a:t>Academic Partners have suggested increased cross-AP collaboration throughout course delivery for continuous alignment to address feedback throughout the semester</a:t>
            </a:r>
          </a:p>
        </p:txBody>
      </p:sp>
    </p:spTree>
    <p:extLst>
      <p:ext uri="{BB962C8B-B14F-4D97-AF65-F5344CB8AC3E}">
        <p14:creationId xmlns:p14="http://schemas.microsoft.com/office/powerpoint/2010/main" val="18824157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think-cell data - do not delete" hidden="1">
            <a:extLst>
              <a:ext uri="{FF2B5EF4-FFF2-40B4-BE49-F238E27FC236}">
                <a16:creationId xmlns:a16="http://schemas.microsoft.com/office/drawing/2014/main" id="{8F76F06C-340B-BE52-225E-25A2577BBCD4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70725244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60" imgH="360" progId="TCLayout.ActiveDocument.1">
                  <p:embed/>
                </p:oleObj>
              </mc:Choice>
              <mc:Fallback>
                <p:oleObj name="think-cell Slide" r:id="rId3" imgW="360" imgH="360" progId="TCLayout.ActiveDocument.1">
                  <p:embed/>
                  <p:pic>
                    <p:nvPicPr>
                      <p:cNvPr id="20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8F76F06C-340B-BE52-225E-25A2577BBCD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30919E7E-1878-9202-A44C-76AFFB22B2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708" y="389713"/>
            <a:ext cx="9452791" cy="553998"/>
          </a:xfrm>
        </p:spPr>
        <p:txBody>
          <a:bodyPr vert="horz"/>
          <a:lstStyle/>
          <a:p>
            <a:r>
              <a:rPr lang="en-US"/>
              <a:t>Next steps include briefing ZMU Leadership on IOC GenEd, updating ENG1 and ENG2 course curriculum and finalizing 2026 piloted courses curricula</a:t>
            </a:r>
            <a:endParaRPr lang="en-US">
              <a:highlight>
                <a:srgbClr val="FFFF00"/>
              </a:highlight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49C830-E58B-2142-E967-6202A452F20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Source: ZMU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EF527C-630B-B8DB-F5D2-B073F31CCC5C}"/>
              </a:ext>
            </a:extLst>
          </p:cNvPr>
          <p:cNvSpPr/>
          <p:nvPr/>
        </p:nvSpPr>
        <p:spPr>
          <a:xfrm>
            <a:off x="3176" y="1314702"/>
            <a:ext cx="12188824" cy="5153585"/>
          </a:xfrm>
          <a:prstGeom prst="rect">
            <a:avLst/>
          </a:prstGeom>
          <a:solidFill>
            <a:srgbClr val="F5F5F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72009" tIns="72009" rIns="72009" bIns="72009" rtlCol="0" anchor="t"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1E1E1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54BB8A1-D425-B4BB-9376-C22406CAE7CE}"/>
              </a:ext>
            </a:extLst>
          </p:cNvPr>
          <p:cNvSpPr/>
          <p:nvPr/>
        </p:nvSpPr>
        <p:spPr>
          <a:xfrm>
            <a:off x="3176" y="1314702"/>
            <a:ext cx="12188824" cy="425747"/>
          </a:xfrm>
          <a:prstGeom prst="rect">
            <a:avLst/>
          </a:prstGeom>
          <a:solidFill>
            <a:srgbClr val="3E4CA0">
              <a:lumMod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72009" tIns="72009" rIns="72009" bIns="72009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Tx/>
              <a:buNone/>
              <a:tabLst/>
              <a:defRPr/>
            </a:pPr>
            <a:r>
              <a:rPr kumimoji="0" lang="en-GB" sz="1400" b="1" i="0" u="none" strike="noStrike" kern="0" cap="none" spc="0" normalizeH="0" baseline="0" noProof="0">
                <a:ln>
                  <a:noFill/>
                </a:ln>
                <a:solidFill>
                  <a:srgbClr val="FFFFFF">
                    <a:lumMod val="100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Next Steps</a:t>
            </a:r>
            <a:endParaRPr kumimoji="0" lang="en-GB" sz="1400" b="1" i="1" u="none" strike="noStrike" kern="0" cap="none" spc="0" normalizeH="0" baseline="0" noProof="0">
              <a:ln>
                <a:noFill/>
              </a:ln>
              <a:solidFill>
                <a:srgbClr val="FFFFFF">
                  <a:lumMod val="100000"/>
                </a:srgb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58A9F5A-D2C2-924B-95FA-CA19B1263F98}"/>
              </a:ext>
            </a:extLst>
          </p:cNvPr>
          <p:cNvSpPr/>
          <p:nvPr/>
        </p:nvSpPr>
        <p:spPr>
          <a:xfrm>
            <a:off x="7295059" y="4291315"/>
            <a:ext cx="2120646" cy="1096916"/>
          </a:xfrm>
          <a:prstGeom prst="round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72009" tIns="72009" rIns="72009" bIns="72009" rtlCol="0" anchor="t"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1E1E1E"/>
              </a:solidFill>
              <a:effectLst/>
              <a:uLnTx/>
              <a:uFillTx/>
              <a:latin typeface="Arial" panose="020B0604020202020204"/>
              <a:ea typeface="+mn-ea"/>
              <a:cs typeface="Arial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3D9F792-EC6A-2AEA-9084-18E43C6F0107}"/>
              </a:ext>
            </a:extLst>
          </p:cNvPr>
          <p:cNvCxnSpPr>
            <a:cxnSpLocks/>
          </p:cNvCxnSpPr>
          <p:nvPr/>
        </p:nvCxnSpPr>
        <p:spPr>
          <a:xfrm>
            <a:off x="2734947" y="3296486"/>
            <a:ext cx="2416514" cy="0"/>
          </a:xfrm>
          <a:prstGeom prst="line">
            <a:avLst/>
          </a:prstGeom>
          <a:noFill/>
          <a:ln w="28575" cap="flat" cmpd="sng" algn="ctr">
            <a:solidFill>
              <a:srgbClr val="1E1E1E"/>
            </a:solidFill>
            <a:prstDash val="solid"/>
            <a:miter lim="800000"/>
          </a:ln>
          <a:effectLst/>
        </p:spPr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834554D-95D9-FEFB-4951-D28D048BEE66}"/>
              </a:ext>
            </a:extLst>
          </p:cNvPr>
          <p:cNvCxnSpPr>
            <a:cxnSpLocks/>
          </p:cNvCxnSpPr>
          <p:nvPr/>
        </p:nvCxnSpPr>
        <p:spPr>
          <a:xfrm>
            <a:off x="6924864" y="3294643"/>
            <a:ext cx="2413945" cy="0"/>
          </a:xfrm>
          <a:prstGeom prst="line">
            <a:avLst/>
          </a:prstGeom>
          <a:noFill/>
          <a:ln w="28575" cap="flat" cmpd="sng" algn="ctr">
            <a:solidFill>
              <a:srgbClr val="1E1E1E"/>
            </a:solidFill>
            <a:prstDash val="solid"/>
            <a:miter lim="800000"/>
          </a:ln>
          <a:effectLst/>
        </p:spPr>
      </p:cxnSp>
      <p:sp>
        <p:nvSpPr>
          <p:cNvPr id="11" name="Title 2">
            <a:extLst>
              <a:ext uri="{FF2B5EF4-FFF2-40B4-BE49-F238E27FC236}">
                <a16:creationId xmlns:a16="http://schemas.microsoft.com/office/drawing/2014/main" id="{54790BE3-EC95-9103-DA3D-F721B7F0C130}"/>
              </a:ext>
            </a:extLst>
          </p:cNvPr>
          <p:cNvSpPr txBox="1">
            <a:spLocks/>
          </p:cNvSpPr>
          <p:nvPr/>
        </p:nvSpPr>
        <p:spPr>
          <a:xfrm>
            <a:off x="3993291" y="4626743"/>
            <a:ext cx="3931898" cy="747897"/>
          </a:xfrm>
          <a:prstGeom prst="rect">
            <a:avLst/>
          </a:prstGeom>
          <a:noFill/>
        </p:spPr>
        <p:txBody>
          <a:bodyPr vert="horz" wrap="square" lIns="0" tIns="0" rIns="0" bIns="0">
            <a:spAutoFit/>
          </a:bodyPr>
          <a:lstStyle>
            <a:lvl1pPr marL="0" algn="r" defTabSz="685818" rtl="1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000" b="1" kern="1200">
                <a:solidFill>
                  <a:srgbClr val="F6A21A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ctr" rtl="0">
              <a:defRPr/>
            </a:pPr>
            <a:r>
              <a:rPr lang="en-US" sz="1800" b="0">
                <a:solidFill>
                  <a:srgbClr val="1E1E1E"/>
                </a:solidFill>
                <a:cs typeface="Arial"/>
              </a:rPr>
              <a:t>Finalize </a:t>
            </a:r>
            <a:r>
              <a:rPr lang="en-US" sz="1800">
                <a:solidFill>
                  <a:srgbClr val="1E1E1E"/>
                </a:solidFill>
                <a:cs typeface="Arial"/>
              </a:rPr>
              <a:t>English 1 and English 2 Curriculum </a:t>
            </a:r>
            <a:r>
              <a:rPr lang="en-US" sz="1800" b="0">
                <a:solidFill>
                  <a:srgbClr val="1E1E1E"/>
                </a:solidFill>
                <a:cs typeface="Arial"/>
              </a:rPr>
              <a:t>based on </a:t>
            </a:r>
            <a:r>
              <a:rPr lang="en-US" sz="1800">
                <a:solidFill>
                  <a:srgbClr val="1E1E1E"/>
                </a:solidFill>
                <a:cs typeface="Arial"/>
              </a:rPr>
              <a:t>faculty feedback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2FEA24C8-1EF7-4C7C-AED7-C71E736BBB11}"/>
              </a:ext>
            </a:extLst>
          </p:cNvPr>
          <p:cNvSpPr/>
          <p:nvPr/>
        </p:nvSpPr>
        <p:spPr>
          <a:xfrm>
            <a:off x="9338809" y="2299081"/>
            <a:ext cx="1773494" cy="1994811"/>
          </a:xfrm>
          <a:custGeom>
            <a:avLst/>
            <a:gdLst>
              <a:gd name="connsiteX0" fmla="*/ 666192 w 1332452"/>
              <a:gd name="connsiteY0" fmla="*/ 0 h 1498731"/>
              <a:gd name="connsiteX1" fmla="*/ 1332384 w 1332452"/>
              <a:gd name="connsiteY1" fmla="*/ 666192 h 1498731"/>
              <a:gd name="connsiteX2" fmla="*/ 666192 w 1332452"/>
              <a:gd name="connsiteY2" fmla="*/ 1498731 h 1498731"/>
              <a:gd name="connsiteX3" fmla="*/ 0 w 1332452"/>
              <a:gd name="connsiteY3" fmla="*/ 666192 h 1498731"/>
              <a:gd name="connsiteX4" fmla="*/ 666192 w 1332452"/>
              <a:gd name="connsiteY4" fmla="*/ 0 h 1498731"/>
              <a:gd name="connsiteX5" fmla="*/ 666192 w 1332452"/>
              <a:gd name="connsiteY5" fmla="*/ 0 h 1498731"/>
              <a:gd name="connsiteX6" fmla="*/ 666251 w 1332452"/>
              <a:gd name="connsiteY6" fmla="*/ 188991 h 1498731"/>
              <a:gd name="connsiteX7" fmla="*/ 1138936 w 1332452"/>
              <a:gd name="connsiteY7" fmla="*/ 661675 h 1498731"/>
              <a:gd name="connsiteX8" fmla="*/ 666251 w 1332452"/>
              <a:gd name="connsiteY8" fmla="*/ 1134360 h 1498731"/>
              <a:gd name="connsiteX9" fmla="*/ 193537 w 1332452"/>
              <a:gd name="connsiteY9" fmla="*/ 661675 h 1498731"/>
              <a:gd name="connsiteX10" fmla="*/ 666251 w 1332452"/>
              <a:gd name="connsiteY10" fmla="*/ 188991 h 1498731"/>
              <a:gd name="connsiteX11" fmla="*/ 666251 w 1332452"/>
              <a:gd name="connsiteY11" fmla="*/ 188991 h 1498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332452" h="1498731">
                <a:moveTo>
                  <a:pt x="666192" y="0"/>
                </a:moveTo>
                <a:cubicBezTo>
                  <a:pt x="1034129" y="0"/>
                  <a:pt x="1327035" y="298314"/>
                  <a:pt x="1332384" y="666192"/>
                </a:cubicBezTo>
                <a:cubicBezTo>
                  <a:pt x="1340139" y="1196792"/>
                  <a:pt x="690053" y="1498731"/>
                  <a:pt x="666192" y="1498731"/>
                </a:cubicBezTo>
                <a:cubicBezTo>
                  <a:pt x="640518" y="1498731"/>
                  <a:pt x="0" y="1142591"/>
                  <a:pt x="0" y="666192"/>
                </a:cubicBezTo>
                <a:cubicBezTo>
                  <a:pt x="0" y="298284"/>
                  <a:pt x="298254" y="0"/>
                  <a:pt x="666192" y="0"/>
                </a:cubicBezTo>
                <a:lnTo>
                  <a:pt x="666192" y="0"/>
                </a:lnTo>
                <a:close/>
                <a:moveTo>
                  <a:pt x="666251" y="188991"/>
                </a:moveTo>
                <a:cubicBezTo>
                  <a:pt x="927302" y="188991"/>
                  <a:pt x="1138936" y="400624"/>
                  <a:pt x="1138936" y="661675"/>
                </a:cubicBezTo>
                <a:cubicBezTo>
                  <a:pt x="1138936" y="922726"/>
                  <a:pt x="927302" y="1134360"/>
                  <a:pt x="666251" y="1134360"/>
                </a:cubicBezTo>
                <a:cubicBezTo>
                  <a:pt x="405201" y="1134360"/>
                  <a:pt x="193537" y="922756"/>
                  <a:pt x="193537" y="661675"/>
                </a:cubicBezTo>
                <a:cubicBezTo>
                  <a:pt x="193537" y="400624"/>
                  <a:pt x="405171" y="188991"/>
                  <a:pt x="666251" y="188991"/>
                </a:cubicBezTo>
                <a:lnTo>
                  <a:pt x="666251" y="188991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2971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1E1E1E"/>
              </a:solidFill>
              <a:effectLst/>
              <a:uLnTx/>
              <a:uFillTx/>
              <a:latin typeface="Arial" panose="020B0604020202020204"/>
              <a:ea typeface="+mn-ea"/>
              <a:cs typeface="Arial"/>
            </a:endParaRPr>
          </a:p>
        </p:txBody>
      </p:sp>
      <p:sp>
        <p:nvSpPr>
          <p:cNvPr id="13" name="Title 2">
            <a:extLst>
              <a:ext uri="{FF2B5EF4-FFF2-40B4-BE49-F238E27FC236}">
                <a16:creationId xmlns:a16="http://schemas.microsoft.com/office/drawing/2014/main" id="{C32BD785-2686-426E-8341-3E4CFA677FEB}"/>
              </a:ext>
            </a:extLst>
          </p:cNvPr>
          <p:cNvSpPr txBox="1">
            <a:spLocks/>
          </p:cNvSpPr>
          <p:nvPr/>
        </p:nvSpPr>
        <p:spPr>
          <a:xfrm>
            <a:off x="8521656" y="4626743"/>
            <a:ext cx="3415260" cy="747897"/>
          </a:xfrm>
          <a:prstGeom prst="rect">
            <a:avLst/>
          </a:prstGeom>
          <a:noFill/>
        </p:spPr>
        <p:txBody>
          <a:bodyPr vert="horz" wrap="square" lIns="0" tIns="0" rIns="0" bIns="0">
            <a:spAutoFit/>
          </a:bodyPr>
          <a:lstStyle>
            <a:lvl1pPr marL="0" algn="r" defTabSz="685818" rtl="1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000" b="1" kern="1200">
                <a:solidFill>
                  <a:srgbClr val="F6A21A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Align </a:t>
            </a:r>
            <a:r>
              <a:rPr lang="en-US" sz="1800">
                <a:solidFill>
                  <a:srgbClr val="000000"/>
                </a:solidFill>
                <a:latin typeface="Arial" panose="020B0604020202020204"/>
              </a:rPr>
              <a:t>with Academic Partners on final curriculum </a:t>
            </a:r>
            <a:r>
              <a:rPr lang="en-US" sz="1800" b="0">
                <a:solidFill>
                  <a:srgbClr val="000000"/>
                </a:solidFill>
                <a:latin typeface="Arial" panose="020B0604020202020204"/>
              </a:rPr>
              <a:t>for Emirati Studies and Philosophy</a:t>
            </a:r>
            <a:endParaRPr kumimoji="0" lang="en-US" sz="180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j-ea"/>
              <a:cs typeface="+mj-cs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A6A6B4CE-1B9B-50A7-E26B-DC9D19831E71}"/>
              </a:ext>
            </a:extLst>
          </p:cNvPr>
          <p:cNvSpPr/>
          <p:nvPr/>
        </p:nvSpPr>
        <p:spPr>
          <a:xfrm>
            <a:off x="5151461" y="2299081"/>
            <a:ext cx="1773494" cy="1994811"/>
          </a:xfrm>
          <a:custGeom>
            <a:avLst/>
            <a:gdLst>
              <a:gd name="connsiteX0" fmla="*/ 666192 w 1332452"/>
              <a:gd name="connsiteY0" fmla="*/ 0 h 1498731"/>
              <a:gd name="connsiteX1" fmla="*/ 1332384 w 1332452"/>
              <a:gd name="connsiteY1" fmla="*/ 666192 h 1498731"/>
              <a:gd name="connsiteX2" fmla="*/ 666192 w 1332452"/>
              <a:gd name="connsiteY2" fmla="*/ 1498731 h 1498731"/>
              <a:gd name="connsiteX3" fmla="*/ 0 w 1332452"/>
              <a:gd name="connsiteY3" fmla="*/ 666192 h 1498731"/>
              <a:gd name="connsiteX4" fmla="*/ 666192 w 1332452"/>
              <a:gd name="connsiteY4" fmla="*/ 0 h 1498731"/>
              <a:gd name="connsiteX5" fmla="*/ 666192 w 1332452"/>
              <a:gd name="connsiteY5" fmla="*/ 0 h 1498731"/>
              <a:gd name="connsiteX6" fmla="*/ 666222 w 1332452"/>
              <a:gd name="connsiteY6" fmla="*/ 188991 h 1498731"/>
              <a:gd name="connsiteX7" fmla="*/ 1138906 w 1332452"/>
              <a:gd name="connsiteY7" fmla="*/ 661675 h 1498731"/>
              <a:gd name="connsiteX8" fmla="*/ 666222 w 1332452"/>
              <a:gd name="connsiteY8" fmla="*/ 1134360 h 1498731"/>
              <a:gd name="connsiteX9" fmla="*/ 193537 w 1332452"/>
              <a:gd name="connsiteY9" fmla="*/ 661675 h 1498731"/>
              <a:gd name="connsiteX10" fmla="*/ 666222 w 1332452"/>
              <a:gd name="connsiteY10" fmla="*/ 188991 h 1498731"/>
              <a:gd name="connsiteX11" fmla="*/ 666222 w 1332452"/>
              <a:gd name="connsiteY11" fmla="*/ 188991 h 1498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332452" h="1498731">
                <a:moveTo>
                  <a:pt x="666192" y="0"/>
                </a:moveTo>
                <a:cubicBezTo>
                  <a:pt x="1034129" y="0"/>
                  <a:pt x="1327035" y="298314"/>
                  <a:pt x="1332384" y="666192"/>
                </a:cubicBezTo>
                <a:cubicBezTo>
                  <a:pt x="1340140" y="1196792"/>
                  <a:pt x="690083" y="1498731"/>
                  <a:pt x="666192" y="1498731"/>
                </a:cubicBezTo>
                <a:cubicBezTo>
                  <a:pt x="640518" y="1498731"/>
                  <a:pt x="0" y="1142591"/>
                  <a:pt x="0" y="666192"/>
                </a:cubicBezTo>
                <a:cubicBezTo>
                  <a:pt x="0" y="298284"/>
                  <a:pt x="298254" y="0"/>
                  <a:pt x="666192" y="0"/>
                </a:cubicBezTo>
                <a:lnTo>
                  <a:pt x="666192" y="0"/>
                </a:lnTo>
                <a:close/>
                <a:moveTo>
                  <a:pt x="666222" y="188991"/>
                </a:moveTo>
                <a:cubicBezTo>
                  <a:pt x="927272" y="188991"/>
                  <a:pt x="1138906" y="400624"/>
                  <a:pt x="1138906" y="661675"/>
                </a:cubicBezTo>
                <a:cubicBezTo>
                  <a:pt x="1138906" y="922726"/>
                  <a:pt x="927272" y="1134360"/>
                  <a:pt x="666222" y="1134360"/>
                </a:cubicBezTo>
                <a:cubicBezTo>
                  <a:pt x="405171" y="1134360"/>
                  <a:pt x="193537" y="922726"/>
                  <a:pt x="193537" y="661675"/>
                </a:cubicBezTo>
                <a:cubicBezTo>
                  <a:pt x="193537" y="400624"/>
                  <a:pt x="405171" y="188991"/>
                  <a:pt x="666222" y="188991"/>
                </a:cubicBezTo>
                <a:lnTo>
                  <a:pt x="666222" y="188991"/>
                </a:ln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 w="2971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1E1E1E"/>
              </a:solidFill>
              <a:effectLst/>
              <a:uLnTx/>
              <a:uFillTx/>
              <a:latin typeface="Arial" panose="020B0604020202020204"/>
              <a:ea typeface="+mn-ea"/>
              <a:cs typeface="Arial"/>
            </a:endParaRPr>
          </a:p>
        </p:txBody>
      </p:sp>
      <p:sp>
        <p:nvSpPr>
          <p:cNvPr id="15" name="Title 2">
            <a:extLst>
              <a:ext uri="{FF2B5EF4-FFF2-40B4-BE49-F238E27FC236}">
                <a16:creationId xmlns:a16="http://schemas.microsoft.com/office/drawing/2014/main" id="{7684DBAA-ADA1-7DBE-C3C4-5DB6F970B60A}"/>
              </a:ext>
            </a:extLst>
          </p:cNvPr>
          <p:cNvSpPr txBox="1">
            <a:spLocks/>
          </p:cNvSpPr>
          <p:nvPr/>
        </p:nvSpPr>
        <p:spPr>
          <a:xfrm>
            <a:off x="258261" y="4626743"/>
            <a:ext cx="3104782" cy="747897"/>
          </a:xfrm>
          <a:prstGeom prst="rect">
            <a:avLst/>
          </a:prstGeom>
          <a:noFill/>
        </p:spPr>
        <p:txBody>
          <a:bodyPr vert="horz" wrap="square" lIns="0" tIns="0" rIns="0" bIns="0">
            <a:spAutoFit/>
          </a:bodyPr>
          <a:lstStyle>
            <a:lvl1pPr marL="0" algn="r" defTabSz="685818" rtl="1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000" b="1" kern="1200">
                <a:solidFill>
                  <a:srgbClr val="F6A21A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685818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>
                <a:solidFill>
                  <a:srgbClr val="1E1E1E"/>
                </a:solidFill>
                <a:latin typeface="Arial" panose="020B0604020202020204"/>
                <a:cs typeface="Arial"/>
              </a:rPr>
              <a:t>Brief </a:t>
            </a:r>
            <a:r>
              <a:rPr lang="en-US" sz="1800">
                <a:solidFill>
                  <a:srgbClr val="1E1E1E"/>
                </a:solidFill>
                <a:latin typeface="Arial" panose="020B0604020202020204"/>
                <a:cs typeface="Arial"/>
              </a:rPr>
              <a:t>ZMU Leadership </a:t>
            </a:r>
            <a:r>
              <a:rPr lang="en-US" sz="1800" b="0">
                <a:solidFill>
                  <a:srgbClr val="1E1E1E"/>
                </a:solidFill>
                <a:latin typeface="Arial" panose="020B0604020202020204"/>
                <a:cs typeface="Arial"/>
              </a:rPr>
              <a:t>on IOC GenEd </a:t>
            </a:r>
            <a:r>
              <a:rPr lang="en-US" sz="1800">
                <a:solidFill>
                  <a:srgbClr val="1E1E1E"/>
                </a:solidFill>
                <a:latin typeface="Arial" panose="020B0604020202020204"/>
                <a:cs typeface="Arial"/>
              </a:rPr>
              <a:t>update and refinements</a:t>
            </a:r>
            <a:endParaRPr kumimoji="0" lang="en-US" sz="1800" i="0" u="none" strike="noStrike" kern="1200" cap="none" spc="0" normalizeH="0" baseline="0" noProof="0">
              <a:ln>
                <a:noFill/>
              </a:ln>
              <a:solidFill>
                <a:srgbClr val="1E1E1E"/>
              </a:solidFill>
              <a:effectLst/>
              <a:uLnTx/>
              <a:uFillTx/>
              <a:latin typeface="Arial" panose="020B0604020202020204"/>
              <a:ea typeface="+mj-ea"/>
              <a:cs typeface="Arial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68A465BF-8678-E98E-C58D-E1BED8E1A7D5}"/>
              </a:ext>
            </a:extLst>
          </p:cNvPr>
          <p:cNvSpPr/>
          <p:nvPr/>
        </p:nvSpPr>
        <p:spPr>
          <a:xfrm>
            <a:off x="956809" y="2299081"/>
            <a:ext cx="1773494" cy="1994811"/>
          </a:xfrm>
          <a:custGeom>
            <a:avLst/>
            <a:gdLst>
              <a:gd name="connsiteX0" fmla="*/ 666192 w 1332452"/>
              <a:gd name="connsiteY0" fmla="*/ 0 h 1498731"/>
              <a:gd name="connsiteX1" fmla="*/ 1332384 w 1332452"/>
              <a:gd name="connsiteY1" fmla="*/ 666192 h 1498731"/>
              <a:gd name="connsiteX2" fmla="*/ 666192 w 1332452"/>
              <a:gd name="connsiteY2" fmla="*/ 1498731 h 1498731"/>
              <a:gd name="connsiteX3" fmla="*/ 0 w 1332452"/>
              <a:gd name="connsiteY3" fmla="*/ 666192 h 1498731"/>
              <a:gd name="connsiteX4" fmla="*/ 666192 w 1332452"/>
              <a:gd name="connsiteY4" fmla="*/ 0 h 1498731"/>
              <a:gd name="connsiteX5" fmla="*/ 666192 w 1332452"/>
              <a:gd name="connsiteY5" fmla="*/ 0 h 1498731"/>
              <a:gd name="connsiteX6" fmla="*/ 666221 w 1332452"/>
              <a:gd name="connsiteY6" fmla="*/ 188991 h 1498731"/>
              <a:gd name="connsiteX7" fmla="*/ 1138906 w 1332452"/>
              <a:gd name="connsiteY7" fmla="*/ 661675 h 1498731"/>
              <a:gd name="connsiteX8" fmla="*/ 666221 w 1332452"/>
              <a:gd name="connsiteY8" fmla="*/ 1134360 h 1498731"/>
              <a:gd name="connsiteX9" fmla="*/ 193537 w 1332452"/>
              <a:gd name="connsiteY9" fmla="*/ 661675 h 1498731"/>
              <a:gd name="connsiteX10" fmla="*/ 666221 w 1332452"/>
              <a:gd name="connsiteY10" fmla="*/ 188991 h 1498731"/>
              <a:gd name="connsiteX11" fmla="*/ 666221 w 1332452"/>
              <a:gd name="connsiteY11" fmla="*/ 188991 h 1498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332452" h="1498731">
                <a:moveTo>
                  <a:pt x="666192" y="0"/>
                </a:moveTo>
                <a:cubicBezTo>
                  <a:pt x="1034099" y="0"/>
                  <a:pt x="1327035" y="298314"/>
                  <a:pt x="1332384" y="666192"/>
                </a:cubicBezTo>
                <a:cubicBezTo>
                  <a:pt x="1340139" y="1196792"/>
                  <a:pt x="690053" y="1498731"/>
                  <a:pt x="666192" y="1498731"/>
                </a:cubicBezTo>
                <a:cubicBezTo>
                  <a:pt x="640488" y="1498731"/>
                  <a:pt x="0" y="1142591"/>
                  <a:pt x="0" y="666192"/>
                </a:cubicBezTo>
                <a:cubicBezTo>
                  <a:pt x="0" y="298284"/>
                  <a:pt x="298254" y="0"/>
                  <a:pt x="666192" y="0"/>
                </a:cubicBezTo>
                <a:lnTo>
                  <a:pt x="666192" y="0"/>
                </a:lnTo>
                <a:close/>
                <a:moveTo>
                  <a:pt x="666221" y="188991"/>
                </a:moveTo>
                <a:cubicBezTo>
                  <a:pt x="927272" y="188991"/>
                  <a:pt x="1138906" y="400624"/>
                  <a:pt x="1138906" y="661675"/>
                </a:cubicBezTo>
                <a:cubicBezTo>
                  <a:pt x="1138906" y="922726"/>
                  <a:pt x="927272" y="1134360"/>
                  <a:pt x="666221" y="1134360"/>
                </a:cubicBezTo>
                <a:cubicBezTo>
                  <a:pt x="405171" y="1134360"/>
                  <a:pt x="193537" y="922726"/>
                  <a:pt x="193537" y="661675"/>
                </a:cubicBezTo>
                <a:cubicBezTo>
                  <a:pt x="193537" y="400624"/>
                  <a:pt x="405171" y="188991"/>
                  <a:pt x="666221" y="188991"/>
                </a:cubicBezTo>
                <a:lnTo>
                  <a:pt x="666221" y="188991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2971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1E1E1E"/>
              </a:solidFill>
              <a:effectLst/>
              <a:uLnTx/>
              <a:uFillTx/>
              <a:latin typeface="Arial" panose="020B0604020202020204"/>
              <a:ea typeface="+mn-ea"/>
              <a:cs typeface="Arial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09D552A-1555-7682-AD4F-0F80B4EF519B}"/>
              </a:ext>
            </a:extLst>
          </p:cNvPr>
          <p:cNvSpPr/>
          <p:nvPr/>
        </p:nvSpPr>
        <p:spPr>
          <a:xfrm>
            <a:off x="1460500" y="2819400"/>
            <a:ext cx="762000" cy="762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72009" rIns="0" bIns="72009"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3A3B6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Step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>
                <a:ln>
                  <a:noFill/>
                </a:ln>
                <a:solidFill>
                  <a:srgbClr val="3A3B6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</a:t>
            </a:r>
            <a:endParaRPr kumimoji="0" lang="en-US" sz="1600" b="1" i="0" u="none" strike="noStrike" kern="1200" cap="none" spc="0" normalizeH="0" baseline="0" noProof="0">
              <a:ln>
                <a:noFill/>
              </a:ln>
              <a:solidFill>
                <a:srgbClr val="3A3B68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25EABCF-9B81-1794-0D54-381F2F69AC39}"/>
              </a:ext>
            </a:extLst>
          </p:cNvPr>
          <p:cNvSpPr/>
          <p:nvPr/>
        </p:nvSpPr>
        <p:spPr>
          <a:xfrm>
            <a:off x="5651500" y="2857500"/>
            <a:ext cx="762000" cy="762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72009" rIns="0" bIns="72009"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3A3B6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Step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>
                <a:ln>
                  <a:noFill/>
                </a:ln>
                <a:solidFill>
                  <a:srgbClr val="3A3B6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</a:t>
            </a:r>
            <a:endParaRPr kumimoji="0" lang="en-US" sz="1600" b="1" i="0" u="none" strike="noStrike" kern="1200" cap="none" spc="0" normalizeH="0" baseline="0" noProof="0">
              <a:ln>
                <a:noFill/>
              </a:ln>
              <a:solidFill>
                <a:srgbClr val="3A3B68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7D09471-C902-D254-BF48-DE18DA6B83C2}"/>
              </a:ext>
            </a:extLst>
          </p:cNvPr>
          <p:cNvSpPr/>
          <p:nvPr/>
        </p:nvSpPr>
        <p:spPr>
          <a:xfrm>
            <a:off x="9842500" y="2819400"/>
            <a:ext cx="762000" cy="762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72009" rIns="0" bIns="72009"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3A3B6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Step 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>
                <a:ln>
                  <a:noFill/>
                </a:ln>
                <a:solidFill>
                  <a:srgbClr val="3A3B6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</a:t>
            </a:r>
            <a:endParaRPr kumimoji="0" lang="en-US" sz="1600" b="1" i="0" u="none" strike="noStrike" kern="1200" cap="none" spc="0" normalizeH="0" baseline="0" noProof="0">
              <a:ln>
                <a:noFill/>
              </a:ln>
              <a:solidFill>
                <a:srgbClr val="3A3B68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917450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315667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F1F8654-25E8-7226-71CD-F18F11E635D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Appendix</a:t>
            </a:r>
          </a:p>
          <a:p>
            <a:pPr marL="457200" indent="-457200">
              <a:buClr>
                <a:srgbClr val="C4996C"/>
              </a:buClr>
              <a:buSzPct val="100000"/>
              <a:buFont typeface="Arial" panose="020B0604020202020204" pitchFamily="34" charset="0"/>
              <a:buChar char="–"/>
            </a:pPr>
            <a:r>
              <a:rPr lang="en-US"/>
              <a:t>ZMU General Education Working Group Overview</a:t>
            </a:r>
          </a:p>
          <a:p>
            <a:pPr marL="457200" indent="-457200">
              <a:buClr>
                <a:srgbClr val="C4996C"/>
              </a:buClr>
              <a:buSzPct val="100000"/>
              <a:buFont typeface="Arial" panose="020B0604020202020204" pitchFamily="34" charset="0"/>
              <a:buChar char="–"/>
            </a:pPr>
            <a:r>
              <a:rPr lang="en-US"/>
              <a:t>ZMU GenEd Course Curriculum</a:t>
            </a:r>
          </a:p>
        </p:txBody>
      </p:sp>
    </p:spTree>
    <p:extLst>
      <p:ext uri="{BB962C8B-B14F-4D97-AF65-F5344CB8AC3E}">
        <p14:creationId xmlns:p14="http://schemas.microsoft.com/office/powerpoint/2010/main" val="18299993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23B837-DB7B-5704-C0E2-701642649F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494C89B-2C55-09FB-F5E7-43E96C0C8F5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Appendix</a:t>
            </a:r>
          </a:p>
          <a:p>
            <a:pPr marL="457200" indent="-457200">
              <a:buClr>
                <a:srgbClr val="C4996C"/>
              </a:buClr>
              <a:buSzPct val="100000"/>
              <a:buFont typeface="Arial" panose="020B0604020202020204" pitchFamily="34" charset="0"/>
              <a:buChar char="–"/>
            </a:pPr>
            <a:r>
              <a:rPr lang="en-US"/>
              <a:t>ZMU General Education Working Group Overview</a:t>
            </a:r>
          </a:p>
          <a:p>
            <a:pPr marL="457200" indent="-457200">
              <a:buClr>
                <a:srgbClr val="D9D9D9"/>
              </a:buClr>
              <a:buSzPct val="100000"/>
              <a:buFont typeface="Arial" panose="020B0604020202020204" pitchFamily="34" charset="0"/>
              <a:buChar char="–"/>
            </a:pPr>
            <a:r>
              <a:rPr lang="en-US">
                <a:solidFill>
                  <a:schemeClr val="bg1">
                    <a:lumMod val="85000"/>
                  </a:schemeClr>
                </a:solidFill>
              </a:rPr>
              <a:t>ZMU GenEd Course Curriculum</a:t>
            </a:r>
          </a:p>
        </p:txBody>
      </p:sp>
    </p:spTree>
    <p:extLst>
      <p:ext uri="{BB962C8B-B14F-4D97-AF65-F5344CB8AC3E}">
        <p14:creationId xmlns:p14="http://schemas.microsoft.com/office/powerpoint/2010/main" val="377613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think-cell data - do not delete" hidden="1">
            <a:extLst>
              <a:ext uri="{FF2B5EF4-FFF2-40B4-BE49-F238E27FC236}">
                <a16:creationId xmlns:a16="http://schemas.microsoft.com/office/drawing/2014/main" id="{6E7BBCE5-F924-338A-6436-5D3B16D36CF2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25091146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84" imgH="486" progId="TCLayout.ActiveDocument.1">
                  <p:embed/>
                </p:oleObj>
              </mc:Choice>
              <mc:Fallback>
                <p:oleObj name="think-cell Slide" r:id="rId3" imgW="484" imgH="486" progId="TCLayout.ActiveDocument.1">
                  <p:embed/>
                  <p:pic>
                    <p:nvPicPr>
                      <p:cNvPr id="18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6E7BBCE5-F924-338A-6436-5D3B16D36CF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97B8653F-B5C7-460E-7CED-AFCEFF0B04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709" y="389713"/>
            <a:ext cx="8754291" cy="553998"/>
          </a:xfrm>
        </p:spPr>
        <p:txBody>
          <a:bodyPr vert="horz"/>
          <a:lstStyle/>
          <a:p>
            <a:r>
              <a:rPr lang="en-GB"/>
              <a:t>This document provides an overview of the ZMU GenEd program in addition to its IOC concept, curriculum and refinements</a:t>
            </a:r>
            <a:endParaRPr lang="en-US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D5721F91-3C2E-038F-506E-109C20A3540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/>
              <a:t>Source: ZMU</a:t>
            </a:r>
          </a:p>
        </p:txBody>
      </p:sp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DCB235A2-241D-F8C0-C926-5FA341F772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539" y="2805273"/>
            <a:ext cx="2649875" cy="2649875"/>
          </a:xfrm>
          <a:prstGeom prst="rect">
            <a:avLst/>
          </a:prstGeom>
        </p:spPr>
      </p:pic>
      <p:sp>
        <p:nvSpPr>
          <p:cNvPr id="5" name="Partial Circle 4">
            <a:extLst>
              <a:ext uri="{FF2B5EF4-FFF2-40B4-BE49-F238E27FC236}">
                <a16:creationId xmlns:a16="http://schemas.microsoft.com/office/drawing/2014/main" id="{86576062-EC4B-1CE3-5E8B-CA915B1D8C7F}"/>
              </a:ext>
            </a:extLst>
          </p:cNvPr>
          <p:cNvSpPr/>
          <p:nvPr/>
        </p:nvSpPr>
        <p:spPr>
          <a:xfrm flipH="1">
            <a:off x="90824" y="1693592"/>
            <a:ext cx="4873239" cy="4873239"/>
          </a:xfrm>
          <a:prstGeom prst="pie">
            <a:avLst>
              <a:gd name="adj1" fmla="val 5442827"/>
              <a:gd name="adj2" fmla="val 16200000"/>
            </a:avLst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86000">
                <a:schemeClr val="tx2">
                  <a:lumMod val="20000"/>
                  <a:lumOff val="80000"/>
                  <a:alpha val="52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9" tIns="72009" rIns="72009" bIns="72009" rtlCol="0" anchor="t"/>
          <a:lstStyle/>
          <a:p>
            <a:pPr algn="l">
              <a:lnSpc>
                <a:spcPct val="90000"/>
              </a:lnSpc>
            </a:pPr>
            <a:endParaRPr lang="en-US" sz="1400">
              <a:solidFill>
                <a:schemeClr val="tx1"/>
              </a:solidFill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444073E-B19F-996A-AA4A-CCED40928CC1}"/>
              </a:ext>
            </a:extLst>
          </p:cNvPr>
          <p:cNvGrpSpPr/>
          <p:nvPr/>
        </p:nvGrpSpPr>
        <p:grpSpPr>
          <a:xfrm>
            <a:off x="5331102" y="1565962"/>
            <a:ext cx="6205965" cy="4927650"/>
            <a:chOff x="5331102" y="1565962"/>
            <a:chExt cx="6205965" cy="4927650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83F94922-5741-E298-B945-B704ED658702}"/>
                </a:ext>
              </a:extLst>
            </p:cNvPr>
            <p:cNvCxnSpPr>
              <a:cxnSpLocks/>
            </p:cNvCxnSpPr>
            <p:nvPr/>
          </p:nvCxnSpPr>
          <p:spPr>
            <a:xfrm>
              <a:off x="5332288" y="2714321"/>
              <a:ext cx="5948737" cy="0"/>
            </a:xfrm>
            <a:prstGeom prst="line">
              <a:avLst/>
            </a:prstGeom>
            <a:ln w="12700">
              <a:solidFill>
                <a:schemeClr val="accent3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65F052A4-73DC-E21C-4331-C85E4DF253E4}"/>
                </a:ext>
              </a:extLst>
            </p:cNvPr>
            <p:cNvGrpSpPr/>
            <p:nvPr/>
          </p:nvGrpSpPr>
          <p:grpSpPr>
            <a:xfrm>
              <a:off x="5331102" y="1565962"/>
              <a:ext cx="6205965" cy="981251"/>
              <a:chOff x="5331102" y="1744748"/>
              <a:chExt cx="6205965" cy="981251"/>
            </a:xfrm>
          </p:grpSpPr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11F40401-D3FE-0A13-3833-9AF22B2E7FAE}"/>
                  </a:ext>
                </a:extLst>
              </p:cNvPr>
              <p:cNvSpPr/>
              <p:nvPr/>
            </p:nvSpPr>
            <p:spPr>
              <a:xfrm>
                <a:off x="5331102" y="2008993"/>
                <a:ext cx="462055" cy="462055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9" tIns="72009" rIns="72009" bIns="72009" rtlCol="0" anchor="ctr"/>
              <a:lstStyle/>
              <a:p>
                <a:pPr algn="ctr">
                  <a:lnSpc>
                    <a:spcPct val="90000"/>
                  </a:lnSpc>
                </a:pPr>
                <a:r>
                  <a:rPr lang="en-US" b="1">
                    <a:solidFill>
                      <a:schemeClr val="bg1"/>
                    </a:solidFill>
                  </a:rPr>
                  <a:t>1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30701B3-8FC7-90F7-D839-E7AE9EC01011}"/>
                  </a:ext>
                </a:extLst>
              </p:cNvPr>
              <p:cNvSpPr/>
              <p:nvPr/>
            </p:nvSpPr>
            <p:spPr>
              <a:xfrm>
                <a:off x="5904156" y="1744748"/>
                <a:ext cx="5632911" cy="98125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9" tIns="72009" rIns="72009" bIns="72009"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i="0" u="none" strike="noStrike" kern="1200" cap="none" spc="0" normalizeH="0" baseline="0" noProof="0">
                    <a:ln>
                      <a:noFill/>
                    </a:ln>
                    <a:solidFill>
                      <a:srgbClr val="1E1E1E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Provide</a:t>
                </a: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1E1E1E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 overview of ZMU General Education (GenEd) </a:t>
                </a:r>
                <a:r>
                  <a:rPr lang="en-US" b="1">
                    <a:solidFill>
                      <a:srgbClr val="1E1E1E"/>
                    </a:solidFill>
                    <a:latin typeface="Arial" panose="020B0604020202020204"/>
                  </a:rPr>
                  <a:t>Structure</a:t>
                </a: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1E1E1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7FAA38A2-AE1A-EFEB-13CA-0A97AB9303DC}"/>
                </a:ext>
              </a:extLst>
            </p:cNvPr>
            <p:cNvGrpSpPr/>
            <p:nvPr/>
          </p:nvGrpSpPr>
          <p:grpSpPr>
            <a:xfrm>
              <a:off x="5331102" y="2881429"/>
              <a:ext cx="6205965" cy="981251"/>
              <a:chOff x="5331102" y="4849008"/>
              <a:chExt cx="6205965" cy="981251"/>
            </a:xfrm>
          </p:grpSpPr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B5F62471-3C49-34AB-9A60-68B3F543C05D}"/>
                  </a:ext>
                </a:extLst>
              </p:cNvPr>
              <p:cNvSpPr/>
              <p:nvPr/>
            </p:nvSpPr>
            <p:spPr>
              <a:xfrm>
                <a:off x="5331102" y="5108606"/>
                <a:ext cx="462055" cy="462055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9" tIns="72009" rIns="72009" bIns="72009" rtlCol="0" anchor="ctr"/>
              <a:lstStyle/>
              <a:p>
                <a:pPr algn="ctr">
                  <a:lnSpc>
                    <a:spcPct val="90000"/>
                  </a:lnSpc>
                </a:pPr>
                <a:r>
                  <a:rPr lang="en-US" b="1">
                    <a:solidFill>
                      <a:schemeClr val="bg1"/>
                    </a:solidFill>
                  </a:rPr>
                  <a:t>2</a:t>
                </a: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1201C0A0-64C6-6F2E-3D5C-1DC172B1E711}"/>
                  </a:ext>
                </a:extLst>
              </p:cNvPr>
              <p:cNvSpPr/>
              <p:nvPr/>
            </p:nvSpPr>
            <p:spPr>
              <a:xfrm>
                <a:off x="5904156" y="4849008"/>
                <a:ext cx="5632911" cy="98125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9" tIns="72009" rIns="72009" bIns="72009"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rgbClr val="1E1E1E"/>
                  </a:buClr>
                  <a:buSzPct val="100000"/>
                  <a:buFontTx/>
                  <a:buNone/>
                  <a:tabLst/>
                  <a:defRPr/>
                </a:pPr>
                <a:r>
                  <a:rPr kumimoji="0" lang="en-US" sz="1800" i="0" u="none" strike="noStrike" kern="1200" cap="none" spc="0" normalizeH="0" baseline="0" noProof="0">
                    <a:ln>
                      <a:noFill/>
                    </a:ln>
                    <a:solidFill>
                      <a:srgbClr val="1E1E1E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Define </a:t>
                </a: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1E1E1E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IOC GenEd Concept</a:t>
                </a: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19F9CBDA-867F-C1A6-3118-125F0C887A14}"/>
                </a:ext>
              </a:extLst>
            </p:cNvPr>
            <p:cNvGrpSpPr/>
            <p:nvPr/>
          </p:nvGrpSpPr>
          <p:grpSpPr>
            <a:xfrm>
              <a:off x="5331102" y="4196896"/>
              <a:ext cx="6205965" cy="981251"/>
              <a:chOff x="5331102" y="4849008"/>
              <a:chExt cx="6205965" cy="981251"/>
            </a:xfrm>
          </p:grpSpPr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D121339B-9076-B868-0A6A-A327D844B3EE}"/>
                  </a:ext>
                </a:extLst>
              </p:cNvPr>
              <p:cNvSpPr/>
              <p:nvPr/>
            </p:nvSpPr>
            <p:spPr>
              <a:xfrm>
                <a:off x="5331102" y="5108606"/>
                <a:ext cx="462055" cy="462055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9" tIns="72009" rIns="72009" bIns="72009" rtlCol="0" anchor="ctr"/>
              <a:lstStyle/>
              <a:p>
                <a:pPr algn="ctr">
                  <a:lnSpc>
                    <a:spcPct val="90000"/>
                  </a:lnSpc>
                </a:pPr>
                <a:r>
                  <a:rPr lang="en-US" b="1">
                    <a:solidFill>
                      <a:schemeClr val="bg1"/>
                    </a:solidFill>
                  </a:rPr>
                  <a:t>3</a:t>
                </a:r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787AB39F-9CCE-9228-798C-00D31E01D9C0}"/>
                  </a:ext>
                </a:extLst>
              </p:cNvPr>
              <p:cNvSpPr/>
              <p:nvPr/>
            </p:nvSpPr>
            <p:spPr>
              <a:xfrm>
                <a:off x="5904156" y="4849008"/>
                <a:ext cx="5632911" cy="98125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9" tIns="72009" rIns="72009" bIns="72009" rtlCol="0" anchor="ctr"/>
              <a:lstStyle/>
              <a:p>
                <a:pPr>
                  <a:lnSpc>
                    <a:spcPct val="90000"/>
                  </a:lnSpc>
                </a:pPr>
                <a:r>
                  <a:rPr lang="en-US">
                    <a:solidFill>
                      <a:srgbClr val="000000"/>
                    </a:solidFill>
                    <a:latin typeface="Arial" panose="020B0604020202020204" pitchFamily="34" charset="0"/>
                  </a:rPr>
                  <a:t>Present </a:t>
                </a:r>
                <a:r>
                  <a:rPr lang="en-US" b="1">
                    <a:solidFill>
                      <a:srgbClr val="000000"/>
                    </a:solidFill>
                    <a:latin typeface="Arial" panose="020B0604020202020204" pitchFamily="34" charset="0"/>
                  </a:rPr>
                  <a:t>IOC GenEd Curriculum Overview</a:t>
                </a:r>
              </a:p>
            </p:txBody>
          </p:sp>
        </p:grp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78587B0-BB19-9993-6AC6-927A53872513}"/>
                </a:ext>
              </a:extLst>
            </p:cNvPr>
            <p:cNvCxnSpPr>
              <a:cxnSpLocks/>
            </p:cNvCxnSpPr>
            <p:nvPr/>
          </p:nvCxnSpPr>
          <p:spPr>
            <a:xfrm>
              <a:off x="5332288" y="4029788"/>
              <a:ext cx="5948737" cy="0"/>
            </a:xfrm>
            <a:prstGeom prst="line">
              <a:avLst/>
            </a:prstGeom>
            <a:ln w="12700">
              <a:solidFill>
                <a:schemeClr val="accent3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2EEF5121-8ABD-49DD-59A1-2219223E40A7}"/>
                </a:ext>
              </a:extLst>
            </p:cNvPr>
            <p:cNvGrpSpPr/>
            <p:nvPr/>
          </p:nvGrpSpPr>
          <p:grpSpPr>
            <a:xfrm>
              <a:off x="5331102" y="5512361"/>
              <a:ext cx="6205965" cy="981251"/>
              <a:chOff x="5331102" y="4849008"/>
              <a:chExt cx="6205965" cy="981251"/>
            </a:xfrm>
          </p:grpSpPr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1A496FEA-F808-5C10-3F4E-E4DE5B6CC712}"/>
                  </a:ext>
                </a:extLst>
              </p:cNvPr>
              <p:cNvSpPr/>
              <p:nvPr/>
            </p:nvSpPr>
            <p:spPr>
              <a:xfrm>
                <a:off x="5331102" y="5108606"/>
                <a:ext cx="462055" cy="462055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9" tIns="72009" rIns="72009" bIns="72009" rtlCol="0" anchor="ctr"/>
              <a:lstStyle/>
              <a:p>
                <a:pPr algn="ctr">
                  <a:lnSpc>
                    <a:spcPct val="90000"/>
                  </a:lnSpc>
                </a:pPr>
                <a:r>
                  <a:rPr lang="en-US" b="1">
                    <a:solidFill>
                      <a:schemeClr val="bg1"/>
                    </a:solidFill>
                  </a:rPr>
                  <a:t>4</a:t>
                </a: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9271BEC3-56FE-C8CF-CC13-A00C7DD9E111}"/>
                  </a:ext>
                </a:extLst>
              </p:cNvPr>
              <p:cNvSpPr/>
              <p:nvPr/>
            </p:nvSpPr>
            <p:spPr>
              <a:xfrm>
                <a:off x="5904156" y="4849008"/>
                <a:ext cx="5632911" cy="98125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9" tIns="72009" rIns="72009" bIns="72009"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rgbClr val="1E1E1E"/>
                  </a:buClr>
                  <a:buSzPct val="100000"/>
                  <a:buFontTx/>
                  <a:buNone/>
                  <a:tabLst/>
                  <a:defRPr/>
                </a:pPr>
                <a:r>
                  <a:rPr kumimoji="0" lang="en-US" sz="1800" i="0" u="none" strike="noStrike" kern="1200" cap="none" spc="0" normalizeH="0" baseline="0" noProof="0">
                    <a:ln>
                      <a:noFill/>
                    </a:ln>
                    <a:solidFill>
                      <a:srgbClr val="1E1E1E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Discuss </a:t>
                </a: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1E1E1E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IOC GenEd Feedback and Refinements</a:t>
                </a:r>
              </a:p>
            </p:txBody>
          </p:sp>
        </p:grp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3B1C4480-0C11-22A9-8D9D-172CD53A5B9D}"/>
                </a:ext>
              </a:extLst>
            </p:cNvPr>
            <p:cNvCxnSpPr>
              <a:cxnSpLocks/>
            </p:cNvCxnSpPr>
            <p:nvPr/>
          </p:nvCxnSpPr>
          <p:spPr>
            <a:xfrm>
              <a:off x="5332288" y="5345255"/>
              <a:ext cx="5948737" cy="0"/>
            </a:xfrm>
            <a:prstGeom prst="line">
              <a:avLst/>
            </a:prstGeom>
            <a:ln w="12700">
              <a:solidFill>
                <a:schemeClr val="accent3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881880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21BE54-607C-026F-E367-62273DF38B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hink-cell data - do not delete" hidden="1">
            <a:extLst>
              <a:ext uri="{FF2B5EF4-FFF2-40B4-BE49-F238E27FC236}">
                <a16:creationId xmlns:a16="http://schemas.microsoft.com/office/drawing/2014/main" id="{044EDDF5-48F8-D8C4-17F8-88E3093C5236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6" progId="TCLayout.ActiveDocument.1">
                  <p:embed/>
                </p:oleObj>
              </mc:Choice>
              <mc:Fallback>
                <p:oleObj name="think-cell Slide" r:id="rId3" imgW="395" imgH="396" progId="TCLayout.ActiveDocument.1">
                  <p:embed/>
                  <p:pic>
                    <p:nvPicPr>
                      <p:cNvPr id="5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044EDDF5-48F8-D8C4-17F8-88E3093C52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5B170FC0-F8F6-AAC8-CEFA-FAC081F33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US"/>
              <a:t>ZMU General Education Curriculum (GenEd) Working Group has defined objectives and membership from all Academic Partners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6012AC-1FF9-1DB2-967E-3FC16C1D621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81000" y="4550664"/>
            <a:ext cx="2285999" cy="91234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lumMod val="100000"/>
                  </a:srgbClr>
                </a:solidFill>
              </a14:hiddenFill>
            </a:ext>
          </a:extLst>
        </p:spPr>
        <p:txBody>
          <a:bodyPr vert="horz" lIns="0" tIns="0" rIns="0" bIns="0" rtlCol="0" anchor="b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>
                <a:solidFill>
                  <a:schemeClr val="tx1"/>
                </a:solidFill>
                <a:latin typeface="Arial" panose="020B0604020202020204" pitchFamily="34" charset="0"/>
              </a:rPr>
              <a:t>Source: ZMU</a:t>
            </a:r>
          </a:p>
        </p:txBody>
      </p:sp>
      <p:graphicFrame>
        <p:nvGraphicFramePr>
          <p:cNvPr id="40" name="Table 39">
            <a:extLst>
              <a:ext uri="{FF2B5EF4-FFF2-40B4-BE49-F238E27FC236}">
                <a16:creationId xmlns:a16="http://schemas.microsoft.com/office/drawing/2014/main" id="{74DFB424-D3E1-46E6-7AC5-B6E0DA1C472D}"/>
              </a:ext>
            </a:extLst>
          </p:cNvPr>
          <p:cNvGraphicFramePr>
            <a:graphicFrameLocks noGrp="1"/>
          </p:cNvGraphicFramePr>
          <p:nvPr/>
        </p:nvGraphicFramePr>
        <p:xfrm>
          <a:off x="3051448" y="3526535"/>
          <a:ext cx="9150170" cy="2261617"/>
        </p:xfrm>
        <a:graphic>
          <a:graphicData uri="http://schemas.openxmlformats.org/drawingml/2006/table">
            <a:tbl>
              <a:tblPr firstRow="1" firstCol="1" bandRow="1"/>
              <a:tblGrid>
                <a:gridCol w="1830034">
                  <a:extLst>
                    <a:ext uri="{9D8B030D-6E8A-4147-A177-3AD203B41FA5}">
                      <a16:colId xmlns:a16="http://schemas.microsoft.com/office/drawing/2014/main" val="32356022"/>
                    </a:ext>
                  </a:extLst>
                </a:gridCol>
                <a:gridCol w="1830034">
                  <a:extLst>
                    <a:ext uri="{9D8B030D-6E8A-4147-A177-3AD203B41FA5}">
                      <a16:colId xmlns:a16="http://schemas.microsoft.com/office/drawing/2014/main" val="3488763655"/>
                    </a:ext>
                  </a:extLst>
                </a:gridCol>
                <a:gridCol w="1830034">
                  <a:extLst>
                    <a:ext uri="{9D8B030D-6E8A-4147-A177-3AD203B41FA5}">
                      <a16:colId xmlns:a16="http://schemas.microsoft.com/office/drawing/2014/main" val="3614728814"/>
                    </a:ext>
                  </a:extLst>
                </a:gridCol>
                <a:gridCol w="1830034">
                  <a:extLst>
                    <a:ext uri="{9D8B030D-6E8A-4147-A177-3AD203B41FA5}">
                      <a16:colId xmlns:a16="http://schemas.microsoft.com/office/drawing/2014/main" val="3801689054"/>
                    </a:ext>
                  </a:extLst>
                </a:gridCol>
                <a:gridCol w="1830034">
                  <a:extLst>
                    <a:ext uri="{9D8B030D-6E8A-4147-A177-3AD203B41FA5}">
                      <a16:colId xmlns:a16="http://schemas.microsoft.com/office/drawing/2014/main" val="464054278"/>
                    </a:ext>
                  </a:extLst>
                </a:gridCol>
              </a:tblGrid>
              <a:tr h="356734">
                <a:tc>
                  <a:txBody>
                    <a:bodyPr/>
                    <a:lstStyle/>
                    <a:p>
                      <a:pPr marL="0" marR="0" lvl="0" indent="0" algn="ctr" defTabSz="685818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u="none" strike="noStrike" kern="120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ZMU</a:t>
                      </a: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18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u="none" strike="noStrike" kern="120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KU</a:t>
                      </a:r>
                    </a:p>
                  </a:txBody>
                  <a:tcPr marL="72000" marR="7200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18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u="none" strike="noStrike" kern="120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SUAD</a:t>
                      </a:r>
                    </a:p>
                  </a:txBody>
                  <a:tcPr marL="72000" marR="7200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18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u="none" strike="noStrike" kern="120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RA</a:t>
                      </a:r>
                    </a:p>
                  </a:txBody>
                  <a:tcPr marL="72000" marR="7200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18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u="none" strike="noStrike" kern="120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Other</a:t>
                      </a:r>
                    </a:p>
                  </a:txBody>
                  <a:tcPr marL="72000" marR="7200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8897028"/>
                  </a:ext>
                </a:extLst>
              </a:tr>
              <a:tr h="1904883">
                <a:tc>
                  <a:txBody>
                    <a:bodyPr/>
                    <a:lstStyle/>
                    <a:p>
                      <a:pPr marL="139700" marR="0" lvl="0" indent="-139700" algn="l" defTabSz="68581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>
                          <a:srgbClr val="1E1E1E"/>
                        </a:buClr>
                        <a:buSzPct val="100000"/>
                        <a:buFont typeface="Arial" panose="020B0604020202020204" pitchFamily="34" charset="0"/>
                        <a:buChar char="–"/>
                        <a:tabLst/>
                        <a:defRPr/>
                      </a:pPr>
                      <a:r>
                        <a:rPr kumimoji="0" lang="en-US" sz="1100" b="1" i="0" u="none" strike="noStrike" kern="1200" cap="none" spc="0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Dr. </a:t>
                      </a:r>
                      <a:r>
                        <a:rPr kumimoji="0" lang="en-US" sz="1100" b="1" i="0" u="none" strike="noStrike" kern="1200" cap="none" spc="0" normalizeH="0" baseline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Shamma</a:t>
                      </a:r>
                      <a:r>
                        <a:rPr kumimoji="0" lang="en-US" sz="1100" b="1" i="0" u="none" strike="noStrike" kern="1200" cap="none" spc="0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Al </a:t>
                      </a:r>
                      <a:r>
                        <a:rPr kumimoji="0" lang="en-US" sz="1100" b="1" i="0" u="none" strike="noStrike" kern="1200" cap="none" spc="0" normalizeH="0" baseline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Naqbi</a:t>
                      </a:r>
                      <a:endParaRPr kumimoji="0" lang="en-US" sz="1100" b="1" i="0" u="none" strike="noStrike" kern="1200" cap="none" spc="0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68581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>
                          <a:srgbClr val="1E1E1E"/>
                        </a:buClr>
                        <a:buSzPct val="100000"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(ZMU Directorate of Academic Affairs)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39700" marR="0" lvl="0" indent="-139700" algn="l" defTabSz="68581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>
                          <a:srgbClr val="1E1E1E"/>
                        </a:buClr>
                        <a:buSzPct val="100000"/>
                        <a:buFont typeface="Arial" panose="020B0604020202020204" pitchFamily="34" charset="0"/>
                        <a:buChar char="–"/>
                        <a:tabLst/>
                        <a:defRPr/>
                      </a:pPr>
                      <a:r>
                        <a:rPr kumimoji="0" lang="en-US" sz="1100" b="1" i="0" u="none" strike="noStrike" kern="1200" cap="none" spc="0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Dr. Ted Burkett</a:t>
                      </a:r>
                    </a:p>
                    <a:p>
                      <a:pPr marL="0" marR="0" lvl="0" indent="0" algn="l" defTabSz="68581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>
                          <a:srgbClr val="1E1E1E"/>
                        </a:buClr>
                        <a:buSzPct val="100000"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(Director, General Education Program)</a:t>
                      </a:r>
                    </a:p>
                  </a:txBody>
                  <a:tcPr marL="36000" marR="3600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39700" marR="0" lvl="0" indent="-139700" algn="l" defTabSz="68581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>
                          <a:srgbClr val="1E1E1E"/>
                        </a:buClr>
                        <a:buSzPct val="100000"/>
                        <a:buFont typeface="Arial" panose="020B0604020202020204" pitchFamily="34" charset="0"/>
                        <a:buChar char="–"/>
                        <a:tabLst/>
                        <a:defRPr/>
                      </a:pPr>
                      <a:r>
                        <a:rPr kumimoji="0" lang="en-US" sz="1100" b="1" i="0" u="none" strike="noStrike" kern="1200" cap="none" spc="0" normalizeH="0" baseline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Proscovia</a:t>
                      </a:r>
                      <a:r>
                        <a:rPr kumimoji="0" lang="en-US" sz="1100" b="1" i="0" u="none" strike="noStrike" kern="1200" cap="none" spc="0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Svard</a:t>
                      </a:r>
                    </a:p>
                    <a:p>
                      <a:pPr marL="0" marR="0" lvl="0" indent="0" algn="l" defTabSz="68581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>
                          <a:srgbClr val="1E1E1E"/>
                        </a:buClr>
                        <a:buSzPct val="100000"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(Professor)</a:t>
                      </a:r>
                    </a:p>
                    <a:p>
                      <a:pPr marL="139700" marR="0" lvl="0" indent="-139700" algn="l" defTabSz="68581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>
                          <a:srgbClr val="1E1E1E"/>
                        </a:buClr>
                        <a:buSzPct val="100000"/>
                        <a:buFont typeface="Arial" panose="020B0604020202020204" pitchFamily="34" charset="0"/>
                        <a:buChar char="–"/>
                        <a:tabLst/>
                        <a:defRPr/>
                      </a:pPr>
                      <a:r>
                        <a:rPr kumimoji="0" lang="en-US" sz="1100" b="1" i="0" u="none" strike="noStrike" kern="1200" cap="none" spc="0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Celia Ouali</a:t>
                      </a:r>
                    </a:p>
                    <a:p>
                      <a:pPr marL="0" marR="0" lvl="0" indent="0" algn="l" defTabSz="68581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>
                          <a:srgbClr val="1E1E1E"/>
                        </a:buClr>
                        <a:buSzPct val="100000"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(Professor)</a:t>
                      </a:r>
                    </a:p>
                    <a:p>
                      <a:pPr marL="139700" marR="0" lvl="0" indent="-139700" algn="l" defTabSz="68581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>
                          <a:srgbClr val="1E1E1E"/>
                        </a:buClr>
                        <a:buSzPct val="100000"/>
                        <a:buFont typeface="Arial" panose="020B0604020202020204" pitchFamily="34" charset="0"/>
                        <a:buChar char="–"/>
                        <a:tabLst/>
                        <a:defRPr/>
                      </a:pPr>
                      <a:r>
                        <a:rPr kumimoji="0" lang="en-US" sz="1100" b="1" i="0" u="none" strike="noStrike" kern="1200" cap="none" spc="0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Dr. Alexandra Dimitri</a:t>
                      </a:r>
                    </a:p>
                    <a:p>
                      <a:pPr marL="0" marR="0" lvl="0" indent="0" algn="l" defTabSz="68581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>
                          <a:srgbClr val="1E1E1E"/>
                        </a:buClr>
                        <a:buSzPct val="100000"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(Project Lead ZMU)</a:t>
                      </a:r>
                    </a:p>
                  </a:txBody>
                  <a:tcPr marL="36000" marR="3600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39700" marR="0" lvl="0" indent="-139700" algn="l" defTabSz="68581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>
                          <a:srgbClr val="1E1E1E"/>
                        </a:buClr>
                        <a:buSzPct val="100000"/>
                        <a:buFont typeface="Arial" panose="020B0604020202020204" pitchFamily="34" charset="0"/>
                        <a:buChar char="–"/>
                        <a:tabLst/>
                        <a:defRPr/>
                      </a:pPr>
                      <a:r>
                        <a:rPr kumimoji="0" lang="en-US" sz="1100" b="1" i="0" u="none" strike="noStrike" kern="1200" cap="none" spc="0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Dr. Deena </a:t>
                      </a:r>
                      <a:r>
                        <a:rPr kumimoji="0" lang="en-US" sz="1100" b="1" i="0" u="none" strike="noStrike" kern="1200" cap="none" spc="0" normalizeH="0" baseline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Elsori</a:t>
                      </a:r>
                      <a:endParaRPr kumimoji="0" lang="en-US" sz="1100" b="1" i="0" u="none" strike="noStrike" kern="1200" cap="none" spc="0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68581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>
                          <a:srgbClr val="1E1E1E"/>
                        </a:buClr>
                        <a:buSzPct val="100000"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(Program Chair, General Education)</a:t>
                      </a:r>
                    </a:p>
                    <a:p>
                      <a:pPr marL="139700" marR="0" lvl="0" indent="-139700" algn="l" defTabSz="68581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>
                          <a:srgbClr val="1E1E1E"/>
                        </a:buClr>
                        <a:buSzPct val="100000"/>
                        <a:buFont typeface="Arial" panose="020B0604020202020204" pitchFamily="34" charset="0"/>
                        <a:buChar char="–"/>
                        <a:tabLst/>
                        <a:defRPr/>
                      </a:pPr>
                      <a:r>
                        <a:rPr kumimoji="0" lang="en-US" sz="1100" b="1" i="0" u="none" strike="noStrike" kern="1200" cap="none" spc="0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Dr. Warren Chin</a:t>
                      </a:r>
                    </a:p>
                    <a:p>
                      <a:pPr marL="0" marR="0" lvl="0" indent="0" algn="l" defTabSz="68581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>
                          <a:srgbClr val="1E1E1E"/>
                        </a:buClr>
                        <a:buSzPct val="100000"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(Program Chair, </a:t>
                      </a:r>
                      <a:r>
                        <a:rPr kumimoji="0" lang="en-US" sz="1100" b="0" i="0" u="none" strike="noStrike" kern="1200" cap="none" spc="0" normalizeH="0" baseline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Defence</a:t>
                      </a:r>
                      <a:r>
                        <a:rPr kumimoji="0" lang="en-US" sz="1100" b="0" i="0" u="none" strike="noStrike" kern="1200" cap="none" spc="0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and Security)</a:t>
                      </a:r>
                    </a:p>
                  </a:txBody>
                  <a:tcPr marL="36000" marR="3600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1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>
                          <a:srgbClr val="1E1E1E"/>
                        </a:buClr>
                        <a:buSzPct val="100000"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GB" sz="1100">
                          <a:solidFill>
                            <a:srgbClr val="000000"/>
                          </a:solidFill>
                          <a:latin typeface="Arial" panose="020B0604020202020204" pitchFamily="34" charset="0"/>
                        </a:rPr>
                        <a:t>Permanent Members may invite additional functional representatives or other support as needed based on meeting agenda</a:t>
                      </a:r>
                    </a:p>
                  </a:txBody>
                  <a:tcPr marL="36000" marR="3600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353141"/>
                  </a:ext>
                </a:extLst>
              </a:tr>
            </a:tbl>
          </a:graphicData>
        </a:graphic>
      </p:graphicFrame>
      <p:grpSp>
        <p:nvGrpSpPr>
          <p:cNvPr id="35" name="Group 34">
            <a:extLst>
              <a:ext uri="{FF2B5EF4-FFF2-40B4-BE49-F238E27FC236}">
                <a16:creationId xmlns:a16="http://schemas.microsoft.com/office/drawing/2014/main" id="{3EF886F7-74C2-B70D-E0E7-F01F79CFC6D5}"/>
              </a:ext>
            </a:extLst>
          </p:cNvPr>
          <p:cNvGrpSpPr/>
          <p:nvPr/>
        </p:nvGrpSpPr>
        <p:grpSpPr>
          <a:xfrm>
            <a:off x="4510007" y="3040608"/>
            <a:ext cx="6233053" cy="401245"/>
            <a:chOff x="4262064" y="3369792"/>
            <a:chExt cx="6233053" cy="401245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5BE1A747-3901-DC48-3E9C-38ECD9044BF7}"/>
                </a:ext>
              </a:extLst>
            </p:cNvPr>
            <p:cNvSpPr/>
            <p:nvPr/>
          </p:nvSpPr>
          <p:spPr>
            <a:xfrm>
              <a:off x="4262064" y="3369792"/>
              <a:ext cx="6233053" cy="40124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>
                  <a:ln>
                    <a:noFill/>
                  </a:ln>
                  <a:solidFill>
                    <a:srgbClr val="1E1E1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Membership</a:t>
              </a:r>
            </a:p>
          </p:txBody>
        </p: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F9547BD8-7FDF-76F1-B834-17DED63BC862}"/>
                </a:ext>
              </a:extLst>
            </p:cNvPr>
            <p:cNvCxnSpPr>
              <a:cxnSpLocks/>
            </p:cNvCxnSpPr>
            <p:nvPr/>
          </p:nvCxnSpPr>
          <p:spPr>
            <a:xfrm>
              <a:off x="4262064" y="3727104"/>
              <a:ext cx="6233053" cy="0"/>
            </a:xfrm>
            <a:prstGeom prst="line">
              <a:avLst/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4CEF6E0-8F85-3C3F-D7DB-D0323A93365A}"/>
              </a:ext>
            </a:extLst>
          </p:cNvPr>
          <p:cNvGrpSpPr/>
          <p:nvPr/>
        </p:nvGrpSpPr>
        <p:grpSpPr>
          <a:xfrm>
            <a:off x="4443182" y="254270"/>
            <a:ext cx="6366702" cy="2010276"/>
            <a:chOff x="3179099" y="254270"/>
            <a:chExt cx="3953221" cy="2010276"/>
          </a:xfrm>
        </p:grpSpPr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86E3E07A-ECC5-1B32-1F60-80D795E2D096}"/>
                </a:ext>
              </a:extLst>
            </p:cNvPr>
            <p:cNvGrpSpPr/>
            <p:nvPr/>
          </p:nvGrpSpPr>
          <p:grpSpPr>
            <a:xfrm>
              <a:off x="3718095" y="254270"/>
              <a:ext cx="3117696" cy="401245"/>
              <a:chOff x="3149126" y="2005155"/>
              <a:chExt cx="1828801" cy="488743"/>
            </a:xfrm>
          </p:grpSpPr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AAB77F17-9845-629D-B1B1-10EBBA8326E8}"/>
                  </a:ext>
                </a:extLst>
              </p:cNvPr>
              <p:cNvSpPr/>
              <p:nvPr/>
            </p:nvSpPr>
            <p:spPr>
              <a:xfrm>
                <a:off x="3149127" y="2005155"/>
                <a:ext cx="1828800" cy="48874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0" u="none" strike="noStrike" kern="1200" cap="none" spc="0" normalizeH="0" baseline="0" noProof="0">
                    <a:ln>
                      <a:noFill/>
                    </a:ln>
                    <a:solidFill>
                      <a:srgbClr val="1E1E1E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ZMU </a:t>
                </a:r>
                <a:r>
                  <a:rPr kumimoji="0" lang="en-US" sz="1400" b="1" i="0" u="none" strike="noStrike" kern="1200" cap="none" spc="0" normalizeH="0" baseline="0" noProof="0" err="1">
                    <a:ln>
                      <a:noFill/>
                    </a:ln>
                    <a:solidFill>
                      <a:srgbClr val="1E1E1E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GenEd</a:t>
                </a:r>
                <a:r>
                  <a:rPr kumimoji="0" lang="en-US" sz="1400" b="1" i="0" u="none" strike="noStrike" kern="1200" cap="none" spc="0" normalizeH="0" baseline="0" noProof="0">
                    <a:ln>
                      <a:noFill/>
                    </a:ln>
                    <a:solidFill>
                      <a:srgbClr val="1E1E1E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 Objective</a:t>
                </a:r>
              </a:p>
            </p:txBody>
          </p: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C449B90C-2713-C93D-70A4-CBABAA169621}"/>
                  </a:ext>
                </a:extLst>
              </p:cNvPr>
              <p:cNvCxnSpPr/>
              <p:nvPr/>
            </p:nvCxnSpPr>
            <p:spPr>
              <a:xfrm>
                <a:off x="3149126" y="2440385"/>
                <a:ext cx="1828800" cy="0"/>
              </a:xfrm>
              <a:prstGeom prst="line">
                <a:avLst/>
              </a:prstGeom>
              <a:ln w="19050">
                <a:solidFill>
                  <a:schemeClr val="tx2"/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0FAFA1A-1F74-E9C6-9FAC-76D02F1BB506}"/>
                </a:ext>
              </a:extLst>
            </p:cNvPr>
            <p:cNvSpPr txBox="1"/>
            <p:nvPr/>
          </p:nvSpPr>
          <p:spPr>
            <a:xfrm>
              <a:off x="3179099" y="879551"/>
              <a:ext cx="3953221" cy="13849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0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To develop and implement a unified </a:t>
              </a:r>
              <a:r>
                <a:rPr kumimoji="0" lang="en-GB" sz="1400" b="1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General Education (GenEd) framework </a:t>
              </a:r>
              <a:r>
                <a:rPr kumimoji="0" lang="en-GB" sz="1400" b="0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for </a:t>
              </a:r>
              <a:r>
                <a:rPr kumimoji="0" lang="en-GB" sz="1400" b="1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IOC and FOC</a:t>
              </a:r>
              <a:r>
                <a:rPr kumimoji="0" lang="en-GB" sz="1400" b="0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 that designs core curriculum for ZMU officer cadets and develop an </a:t>
              </a:r>
              <a:r>
                <a:rPr kumimoji="0" lang="en-GB" sz="1400" b="1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assessment and feedback framework</a:t>
              </a:r>
              <a:r>
                <a:rPr kumimoji="0" lang="en-GB" sz="1400" b="0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 for continuous improvement</a:t>
              </a:r>
              <a:endParaRPr kumimoji="0" lang="en-GB" sz="1400" b="0" i="1" u="none" strike="noStrike" kern="1200" cap="none" spc="0" normalizeH="0" baseline="0" noProof="0">
                <a:ln>
                  <a:noFill/>
                </a:ln>
                <a:solidFill>
                  <a:srgbClr val="1E1E1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</p:grp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68FC00DE-7474-FCE3-DFD3-183A52EA67A8}"/>
              </a:ext>
            </a:extLst>
          </p:cNvPr>
          <p:cNvSpPr txBox="1">
            <a:spLocks/>
          </p:cNvSpPr>
          <p:nvPr/>
        </p:nvSpPr>
        <p:spPr>
          <a:xfrm>
            <a:off x="381000" y="3810000"/>
            <a:ext cx="2286000" cy="74066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685818" rtl="0" eaLnBrk="1" latinLnBrk="0" hangingPunct="1">
              <a:lnSpc>
                <a:spcPct val="90000"/>
              </a:lnSpc>
              <a:spcBef>
                <a:spcPts val="450"/>
              </a:spcBef>
              <a:spcAft>
                <a:spcPts val="450"/>
              </a:spcAft>
              <a:buFont typeface="Arial" panose="020B0604020202020204" pitchFamily="34" charset="0"/>
              <a:buNone/>
              <a:defRPr lang="en-US" sz="1401" b="1" kern="1200" noProof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35004" indent="-135004" algn="l" defTabSz="685818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450"/>
              </a:spcAft>
              <a:buFont typeface="System Font Regular"/>
              <a:buChar char="–"/>
              <a:tabLst/>
              <a:defRPr sz="1401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270007" indent="-135004" algn="l" defTabSz="685818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450"/>
              </a:spcAft>
              <a:buFont typeface="System Font Regular"/>
              <a:buChar char="–"/>
              <a:tabLst/>
              <a:defRPr sz="1401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405011" indent="-135004" algn="l" defTabSz="685818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450"/>
              </a:spcAft>
              <a:buFont typeface="System Font Regular"/>
              <a:buChar char="–"/>
              <a:tabLst/>
              <a:defRPr sz="1401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540014" indent="-135004" algn="l" defTabSz="685818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450"/>
              </a:spcAft>
              <a:buFont typeface="System Font Regular"/>
              <a:buChar char="–"/>
              <a:tabLst/>
              <a:defRPr sz="1401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0" indent="0" algn="l" defTabSz="685818" rtl="0" eaLnBrk="1" latinLnBrk="0" hangingPunct="1">
              <a:lnSpc>
                <a:spcPct val="90000"/>
              </a:lnSpc>
              <a:spcBef>
                <a:spcPts val="450"/>
              </a:spcBef>
              <a:spcAft>
                <a:spcPts val="450"/>
              </a:spcAft>
              <a:buFont typeface="Arial" panose="020B0604020202020204" pitchFamily="34" charset="0"/>
              <a:buNone/>
              <a:tabLst/>
              <a:defRPr sz="8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685818" rtl="0" eaLnBrk="1" latinLnBrk="0" hangingPunct="1">
              <a:lnSpc>
                <a:spcPct val="90000"/>
              </a:lnSpc>
              <a:spcBef>
                <a:spcPts val="450"/>
              </a:spcBef>
              <a:spcAft>
                <a:spcPts val="450"/>
              </a:spcAft>
              <a:buFont typeface="Arial" panose="020B0604020202020204" pitchFamily="34" charset="0"/>
              <a:buNone/>
              <a:tabLst/>
              <a:defRPr sz="8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685818" rtl="0" eaLnBrk="1" latinLnBrk="0" hangingPunct="1">
              <a:lnSpc>
                <a:spcPct val="90000"/>
              </a:lnSpc>
              <a:spcBef>
                <a:spcPts val="450"/>
              </a:spcBef>
              <a:spcAft>
                <a:spcPts val="450"/>
              </a:spcAft>
              <a:buFont typeface="Arial" panose="020B0604020202020204" pitchFamily="34" charset="0"/>
              <a:buNone/>
              <a:tabLst/>
              <a:defRPr sz="8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685818" rtl="0" eaLnBrk="1" latinLnBrk="0" hangingPunct="1">
              <a:lnSpc>
                <a:spcPct val="90000"/>
              </a:lnSpc>
              <a:spcBef>
                <a:spcPts val="450"/>
              </a:spcBef>
              <a:spcAft>
                <a:spcPts val="450"/>
              </a:spcAft>
              <a:buFont typeface="Arial" panose="020B0604020202020204" pitchFamily="34" charset="0"/>
              <a:buNone/>
              <a:tabLst/>
              <a:defRPr sz="8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2025 ZMU GenEd Working Group</a:t>
            </a:r>
          </a:p>
        </p:txBody>
      </p:sp>
    </p:spTree>
    <p:extLst>
      <p:ext uri="{BB962C8B-B14F-4D97-AF65-F5344CB8AC3E}">
        <p14:creationId xmlns:p14="http://schemas.microsoft.com/office/powerpoint/2010/main" val="38992255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D3EEDE-0B6D-382F-5FBD-98D9C08BFF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815D86C-3D4D-9E49-0B1C-DED8BBE555F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Appendix</a:t>
            </a:r>
          </a:p>
          <a:p>
            <a:pPr marL="457200" indent="-457200">
              <a:buClr>
                <a:srgbClr val="D9D9D9"/>
              </a:buClr>
              <a:buSzPct val="100000"/>
              <a:buFont typeface="Arial" panose="020B0604020202020204" pitchFamily="34" charset="0"/>
              <a:buChar char="–"/>
            </a:pPr>
            <a:r>
              <a:rPr lang="en-US">
                <a:solidFill>
                  <a:schemeClr val="bg1">
                    <a:lumMod val="85000"/>
                  </a:schemeClr>
                </a:solidFill>
              </a:rPr>
              <a:t>ZMU General Education Working Group Overview</a:t>
            </a:r>
          </a:p>
          <a:p>
            <a:pPr marL="457200" indent="-457200">
              <a:buClr>
                <a:srgbClr val="C4996C"/>
              </a:buClr>
              <a:buSzPct val="100000"/>
              <a:buFont typeface="Arial" panose="020B0604020202020204" pitchFamily="34" charset="0"/>
              <a:buChar char="–"/>
            </a:pPr>
            <a:r>
              <a:rPr lang="en-US"/>
              <a:t>ZMU GenEd Course Curriculum</a:t>
            </a:r>
          </a:p>
        </p:txBody>
      </p:sp>
    </p:spTree>
    <p:extLst>
      <p:ext uri="{BB962C8B-B14F-4D97-AF65-F5344CB8AC3E}">
        <p14:creationId xmlns:p14="http://schemas.microsoft.com/office/powerpoint/2010/main" val="31069182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0F5BE1-6067-2874-30D0-7B114ABD5A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think-cell data - do not delete" hidden="1">
            <a:extLst>
              <a:ext uri="{FF2B5EF4-FFF2-40B4-BE49-F238E27FC236}">
                <a16:creationId xmlns:a16="http://schemas.microsoft.com/office/drawing/2014/main" id="{E2F1DCFC-A4B0-63B1-5D43-1E7D5E02D491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6014745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95" imgH="394" progId="TCLayout.ActiveDocument.1">
                  <p:embed/>
                </p:oleObj>
              </mc:Choice>
              <mc:Fallback>
                <p:oleObj name="think-cell Slide" r:id="rId4" imgW="395" imgH="394" progId="TCLayout.ActiveDocument.1">
                  <p:embed/>
                  <p:pic>
                    <p:nvPicPr>
                      <p:cNvPr id="18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E2F1DCFC-A4B0-63B1-5D43-1E7D5E02D49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itle 1">
            <a:extLst>
              <a:ext uri="{FF2B5EF4-FFF2-40B4-BE49-F238E27FC236}">
                <a16:creationId xmlns:a16="http://schemas.microsoft.com/office/drawing/2014/main" id="{46B29ED9-9E65-507D-D673-4A54B7352A39}"/>
              </a:ext>
            </a:extLst>
          </p:cNvPr>
          <p:cNvSpPr txBox="1">
            <a:spLocks/>
          </p:cNvSpPr>
          <p:nvPr/>
        </p:nvSpPr>
        <p:spPr>
          <a:xfrm>
            <a:off x="389709" y="389713"/>
            <a:ext cx="9020991" cy="553998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lumMod val="100000"/>
                  </a:srgbClr>
                </a:solidFill>
              </a14:hiddenFill>
            </a:ext>
          </a:extLst>
        </p:spPr>
        <p:txBody>
          <a:bodyPr vert="horz" lIns="0" tIns="0" rIns="0" bIns="0" anchor="t">
            <a:noAutofit/>
          </a:bodyPr>
          <a:lstStyle>
            <a:lvl1pPr marL="0" algn="l" defTabSz="685818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rgbClr val="000000">
                    <a:lumMod val="100000"/>
                  </a:srgbClr>
                </a:solidFill>
                <a:latin typeface="Arial" panose="020B0604020202020204" pitchFamily="34" charset="0"/>
              </a:rPr>
              <a:t>English 1 builds clear, disciplined writing and early analytical skills essential for effective communication and leadership as future officers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57E5177-6013-B0D4-6241-3099B1A3DDCC}"/>
              </a:ext>
            </a:extLst>
          </p:cNvPr>
          <p:cNvSpPr/>
          <p:nvPr/>
        </p:nvSpPr>
        <p:spPr>
          <a:xfrm>
            <a:off x="8487838" y="1289205"/>
            <a:ext cx="2936240" cy="4886325"/>
          </a:xfrm>
          <a:prstGeom prst="roundRect">
            <a:avLst>
              <a:gd name="adj" fmla="val 7468"/>
            </a:avLst>
          </a:prstGeom>
          <a:solidFill>
            <a:schemeClr val="bg1"/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1188720" rIns="182880" bIns="72009" rtlCol="0" anchor="t"/>
          <a:lstStyle/>
          <a:p>
            <a:pPr marL="152400" indent="-152400">
              <a:lnSpc>
                <a:spcPct val="90000"/>
              </a:lnSpc>
              <a:spcBef>
                <a:spcPts val="600"/>
              </a:spcBef>
              <a:buClr>
                <a:srgbClr val="1E1E1E"/>
              </a:buClr>
              <a:buSzPct val="100000"/>
              <a:buFont typeface="Arial" panose="020B0604020202020204" pitchFamily="34" charset="0"/>
              <a:buChar char="–"/>
              <a:defRPr/>
            </a:pPr>
            <a:r>
              <a:rPr lang="en-US" sz="1200">
                <a:solidFill>
                  <a:srgbClr val="1E1E1E"/>
                </a:solidFill>
              </a:rPr>
              <a:t>“Sheikh Zayed: The Making of a Great Leader” (Gulf News, 2018)</a:t>
            </a:r>
          </a:p>
          <a:p>
            <a:pPr marL="152400" indent="-152400">
              <a:lnSpc>
                <a:spcPct val="90000"/>
              </a:lnSpc>
              <a:spcBef>
                <a:spcPts val="600"/>
              </a:spcBef>
              <a:buClr>
                <a:srgbClr val="1E1E1E"/>
              </a:buClr>
              <a:buSzPct val="100000"/>
              <a:buFont typeface="Arial" panose="020B0604020202020204" pitchFamily="34" charset="0"/>
              <a:buChar char="–"/>
              <a:defRPr/>
            </a:pPr>
            <a:r>
              <a:rPr lang="en-US" sz="1200">
                <a:solidFill>
                  <a:srgbClr val="1E1E1E"/>
                </a:solidFill>
              </a:rPr>
              <a:t>“In Praise of Followers” - Robert Kelley (HBR)</a:t>
            </a:r>
          </a:p>
          <a:p>
            <a:pPr marL="152400" indent="-152400">
              <a:lnSpc>
                <a:spcPct val="90000"/>
              </a:lnSpc>
              <a:spcBef>
                <a:spcPts val="600"/>
              </a:spcBef>
              <a:buClr>
                <a:srgbClr val="1E1E1E"/>
              </a:buClr>
              <a:buSzPct val="100000"/>
              <a:buFont typeface="Arial" panose="020B0604020202020204" pitchFamily="34" charset="0"/>
              <a:buChar char="–"/>
              <a:defRPr/>
            </a:pPr>
            <a:r>
              <a:rPr lang="en-US" sz="1200">
                <a:solidFill>
                  <a:srgbClr val="1E1E1E"/>
                </a:solidFill>
              </a:rPr>
              <a:t>“Why Emotional Intelligence Is Crucial for Effective Leadership” (Forbes)</a:t>
            </a:r>
          </a:p>
          <a:p>
            <a:pPr marL="152400" indent="-152400">
              <a:lnSpc>
                <a:spcPct val="90000"/>
              </a:lnSpc>
              <a:spcBef>
                <a:spcPts val="600"/>
              </a:spcBef>
              <a:buClr>
                <a:srgbClr val="1E1E1E"/>
              </a:buClr>
              <a:buSzPct val="100000"/>
              <a:buFont typeface="Arial" panose="020B0604020202020204" pitchFamily="34" charset="0"/>
              <a:buChar char="–"/>
              <a:defRPr/>
            </a:pPr>
            <a:r>
              <a:rPr lang="en-US" sz="1200">
                <a:solidFill>
                  <a:srgbClr val="1E1E1E"/>
                </a:solidFill>
              </a:rPr>
              <a:t>“Why Good Leaders Make You Feel Safe” - Simon Sinek (TED Talk)</a:t>
            </a:r>
          </a:p>
          <a:p>
            <a:pPr marL="152400" indent="-152400">
              <a:lnSpc>
                <a:spcPct val="90000"/>
              </a:lnSpc>
              <a:spcBef>
                <a:spcPts val="600"/>
              </a:spcBef>
              <a:buClr>
                <a:srgbClr val="1E1E1E"/>
              </a:buClr>
              <a:buSzPct val="100000"/>
              <a:buFont typeface="Arial" panose="020B0604020202020204" pitchFamily="34" charset="0"/>
              <a:buChar char="–"/>
              <a:defRPr/>
            </a:pPr>
            <a:r>
              <a:rPr lang="en-US" sz="1200">
                <a:solidFill>
                  <a:srgbClr val="1E1E1E"/>
                </a:solidFill>
              </a:rPr>
              <a:t>“Charisma in Politics” - Zsolt Feher (Science of Personality podcast)</a:t>
            </a:r>
          </a:p>
          <a:p>
            <a:pPr marL="152400" indent="-152400">
              <a:lnSpc>
                <a:spcPct val="90000"/>
              </a:lnSpc>
              <a:spcBef>
                <a:spcPts val="600"/>
              </a:spcBef>
              <a:buClr>
                <a:srgbClr val="1E1E1E"/>
              </a:buClr>
              <a:buSzPct val="100000"/>
              <a:buFont typeface="Arial" panose="020B0604020202020204" pitchFamily="34" charset="0"/>
              <a:buChar char="–"/>
              <a:defRPr/>
            </a:pPr>
            <a:r>
              <a:rPr lang="en-US" sz="1200">
                <a:solidFill>
                  <a:srgbClr val="1E1E1E"/>
                </a:solidFill>
              </a:rPr>
              <a:t>Excerpts from David Hackworth’s About Face</a:t>
            </a:r>
          </a:p>
          <a:p>
            <a:pPr marL="152400" indent="-152400">
              <a:lnSpc>
                <a:spcPct val="90000"/>
              </a:lnSpc>
              <a:spcBef>
                <a:spcPts val="600"/>
              </a:spcBef>
              <a:buClr>
                <a:srgbClr val="1E1E1E"/>
              </a:buClr>
              <a:buSzPct val="100000"/>
              <a:buFont typeface="Arial" panose="020B0604020202020204" pitchFamily="34" charset="0"/>
              <a:buChar char="–"/>
              <a:defRPr/>
            </a:pPr>
            <a:r>
              <a:rPr lang="en-US" sz="1200">
                <a:solidFill>
                  <a:srgbClr val="1E1E1E"/>
                </a:solidFill>
              </a:rPr>
              <a:t>Excerpts from Anton </a:t>
            </a:r>
            <a:r>
              <a:rPr lang="en-US" sz="1200" err="1">
                <a:solidFill>
                  <a:srgbClr val="1E1E1E"/>
                </a:solidFill>
              </a:rPr>
              <a:t>Myrer’s</a:t>
            </a:r>
            <a:r>
              <a:rPr lang="en-US" sz="1200">
                <a:solidFill>
                  <a:srgbClr val="1E1E1E"/>
                </a:solidFill>
              </a:rPr>
              <a:t> Once an Eagle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C91E850-9A4A-F704-479A-C8E8D0646C28}"/>
              </a:ext>
            </a:extLst>
          </p:cNvPr>
          <p:cNvSpPr/>
          <p:nvPr/>
        </p:nvSpPr>
        <p:spPr>
          <a:xfrm>
            <a:off x="753545" y="1285874"/>
            <a:ext cx="2936240" cy="4886325"/>
          </a:xfrm>
          <a:prstGeom prst="roundRect">
            <a:avLst>
              <a:gd name="adj" fmla="val 7468"/>
            </a:avLst>
          </a:prstGeom>
          <a:solidFill>
            <a:schemeClr val="bg1"/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1188720" rIns="182880" bIns="72009" rtlCol="0" anchor="t"/>
          <a:lstStyle/>
          <a:p>
            <a:pPr marL="177800" indent="-177800">
              <a:lnSpc>
                <a:spcPct val="90000"/>
              </a:lnSpc>
              <a:spcBef>
                <a:spcPts val="600"/>
              </a:spcBef>
              <a:buClr>
                <a:srgbClr val="1E1E1E"/>
              </a:buClr>
              <a:buSzPct val="100000"/>
              <a:buFont typeface="Arial" panose="020B0604020202020204" pitchFamily="34" charset="0"/>
              <a:buChar char="–"/>
              <a:defRPr/>
            </a:pPr>
            <a:r>
              <a:rPr lang="en-US" sz="1200" b="1">
                <a:solidFill>
                  <a:srgbClr val="1E1E1E"/>
                </a:solidFill>
              </a:rPr>
              <a:t>Build foundational academic and professional military writing skills </a:t>
            </a:r>
            <a:r>
              <a:rPr lang="en-US" sz="1200">
                <a:solidFill>
                  <a:srgbClr val="1E1E1E"/>
                </a:solidFill>
              </a:rPr>
              <a:t>for clear communication as future officers</a:t>
            </a:r>
          </a:p>
          <a:p>
            <a:pPr marL="177800" indent="-177800">
              <a:lnSpc>
                <a:spcPct val="90000"/>
              </a:lnSpc>
              <a:spcBef>
                <a:spcPts val="600"/>
              </a:spcBef>
              <a:buClr>
                <a:srgbClr val="1E1E1E"/>
              </a:buClr>
              <a:buSzPct val="100000"/>
              <a:buFont typeface="Arial" panose="020B0604020202020204" pitchFamily="34" charset="0"/>
              <a:buChar char="–"/>
              <a:defRPr/>
            </a:pPr>
            <a:r>
              <a:rPr lang="en-US" sz="1200" b="1">
                <a:solidFill>
                  <a:srgbClr val="1E1E1E"/>
                </a:solidFill>
              </a:rPr>
              <a:t>Develop leadership-focused expression</a:t>
            </a:r>
            <a:r>
              <a:rPr lang="en-US" sz="1200">
                <a:solidFill>
                  <a:srgbClr val="1E1E1E"/>
                </a:solidFill>
              </a:rPr>
              <a:t>, helping cadets articulate ideas with clarity, purpose, considering military communication norms</a:t>
            </a:r>
          </a:p>
          <a:p>
            <a:pPr marL="177800" indent="-177800">
              <a:lnSpc>
                <a:spcPct val="90000"/>
              </a:lnSpc>
              <a:spcBef>
                <a:spcPts val="600"/>
              </a:spcBef>
              <a:buClr>
                <a:srgbClr val="1E1E1E"/>
              </a:buClr>
              <a:buSzPct val="100000"/>
              <a:buFont typeface="Arial" panose="020B0604020202020204" pitchFamily="34" charset="0"/>
              <a:buChar char="–"/>
              <a:defRPr/>
            </a:pPr>
            <a:r>
              <a:rPr lang="en-US" sz="1200" b="1">
                <a:solidFill>
                  <a:srgbClr val="1E1E1E"/>
                </a:solidFill>
              </a:rPr>
              <a:t>Strengthen early analytical reading and source-evaluation habits </a:t>
            </a:r>
            <a:r>
              <a:rPr lang="en-US" sz="1200">
                <a:solidFill>
                  <a:srgbClr val="1E1E1E"/>
                </a:solidFill>
              </a:rPr>
              <a:t>that support engagement with leadership and regional texts</a:t>
            </a:r>
          </a:p>
          <a:p>
            <a:pPr marL="177800" indent="-177800">
              <a:lnSpc>
                <a:spcPct val="90000"/>
              </a:lnSpc>
              <a:spcBef>
                <a:spcPts val="600"/>
              </a:spcBef>
              <a:buClr>
                <a:srgbClr val="1E1E1E"/>
              </a:buClr>
              <a:buSzPct val="100000"/>
              <a:buFont typeface="Arial" panose="020B0604020202020204" pitchFamily="34" charset="0"/>
              <a:buChar char="–"/>
              <a:defRPr/>
            </a:pPr>
            <a:r>
              <a:rPr lang="en-US" sz="1200" b="1">
                <a:solidFill>
                  <a:srgbClr val="1E1E1E"/>
                </a:solidFill>
              </a:rPr>
              <a:t>Encourage revision, reflection, and structured argumentation, </a:t>
            </a:r>
            <a:r>
              <a:rPr lang="en-US" sz="1200">
                <a:solidFill>
                  <a:srgbClr val="1E1E1E"/>
                </a:solidFill>
              </a:rPr>
              <a:t>preparing cadets for more complex writing, speaking, and briefing tasks in later courses</a:t>
            </a:r>
          </a:p>
          <a:p>
            <a:pPr marL="177800" indent="-177800">
              <a:lnSpc>
                <a:spcPct val="90000"/>
              </a:lnSpc>
              <a:spcBef>
                <a:spcPts val="600"/>
              </a:spcBef>
              <a:buClr>
                <a:srgbClr val="1E1E1E"/>
              </a:buClr>
              <a:buSzPct val="100000"/>
              <a:buFont typeface="Arial" panose="020B0604020202020204" pitchFamily="34" charset="0"/>
              <a:buChar char="–"/>
              <a:defRPr/>
            </a:pPr>
            <a:r>
              <a:rPr lang="en-US" sz="1200" b="1">
                <a:solidFill>
                  <a:srgbClr val="1E1E1E"/>
                </a:solidFill>
              </a:rPr>
              <a:t>Understand key principles of academic integrity </a:t>
            </a:r>
            <a:r>
              <a:rPr lang="en-US" sz="1200">
                <a:solidFill>
                  <a:srgbClr val="1E1E1E"/>
                </a:solidFill>
              </a:rPr>
              <a:t>in writing</a:t>
            </a:r>
          </a:p>
          <a:p>
            <a:pPr marL="177800" indent="-177800">
              <a:lnSpc>
                <a:spcPct val="90000"/>
              </a:lnSpc>
              <a:spcBef>
                <a:spcPts val="600"/>
              </a:spcBef>
              <a:buClr>
                <a:srgbClr val="1E1E1E"/>
              </a:buClr>
              <a:buSzPct val="100000"/>
              <a:buFont typeface="Arial" panose="020B0604020202020204" pitchFamily="34" charset="0"/>
              <a:buChar char="–"/>
              <a:defRPr/>
            </a:pPr>
            <a:endParaRPr lang="en-US" sz="1200">
              <a:solidFill>
                <a:srgbClr val="1E1E1E"/>
              </a:solidFill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EBC9FE4B-66B2-8450-1AA4-7D62A2FD3504}"/>
              </a:ext>
            </a:extLst>
          </p:cNvPr>
          <p:cNvSpPr/>
          <p:nvPr/>
        </p:nvSpPr>
        <p:spPr>
          <a:xfrm>
            <a:off x="4626189" y="1285874"/>
            <a:ext cx="2936240" cy="4886325"/>
          </a:xfrm>
          <a:prstGeom prst="roundRect">
            <a:avLst>
              <a:gd name="adj" fmla="val 7468"/>
            </a:avLst>
          </a:prstGeom>
          <a:solidFill>
            <a:schemeClr val="bg1"/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1188720" rIns="182880" bIns="72009" rtlCol="0" anchor="t"/>
          <a:lstStyle/>
          <a:p>
            <a:pPr marL="177800" indent="-177800">
              <a:lnSpc>
                <a:spcPct val="90000"/>
              </a:lnSpc>
              <a:spcBef>
                <a:spcPts val="600"/>
              </a:spcBef>
              <a:buClr>
                <a:srgbClr val="1E1E1E"/>
              </a:buClr>
              <a:buSzPct val="100000"/>
              <a:buFont typeface="Arial" panose="020B0604020202020204" pitchFamily="34" charset="0"/>
              <a:buChar char="–"/>
              <a:defRPr/>
            </a:pPr>
            <a:r>
              <a:rPr lang="en-US" sz="1200" b="1">
                <a:solidFill>
                  <a:srgbClr val="1E1E1E"/>
                </a:solidFill>
              </a:rPr>
              <a:t>Express ideas with clarity and purpose across leadership genre</a:t>
            </a:r>
            <a:r>
              <a:rPr lang="en-US" sz="1200">
                <a:solidFill>
                  <a:srgbClr val="1E1E1E"/>
                </a:solidFill>
              </a:rPr>
              <a:t>, demonstrating analysis through written formats including brief reflections, personal leadership statements, and short explanatory pieces</a:t>
            </a:r>
          </a:p>
          <a:p>
            <a:pPr marL="177800" indent="-177800">
              <a:lnSpc>
                <a:spcPct val="90000"/>
              </a:lnSpc>
              <a:spcBef>
                <a:spcPts val="600"/>
              </a:spcBef>
              <a:buClr>
                <a:srgbClr val="1E1E1E"/>
              </a:buClr>
              <a:buSzPct val="100000"/>
              <a:buFont typeface="Arial" panose="020B0604020202020204" pitchFamily="34" charset="0"/>
              <a:buChar char="–"/>
              <a:defRPr/>
            </a:pPr>
            <a:r>
              <a:rPr lang="en-US" sz="1200" b="1">
                <a:solidFill>
                  <a:srgbClr val="1E1E1E"/>
                </a:solidFill>
              </a:rPr>
              <a:t>Analyze and contrast an array of writings </a:t>
            </a:r>
            <a:r>
              <a:rPr lang="en-US" sz="1200">
                <a:solidFill>
                  <a:srgbClr val="1E1E1E"/>
                </a:solidFill>
              </a:rPr>
              <a:t>and media on leadership</a:t>
            </a:r>
            <a:endParaRPr lang="en-US" sz="1200">
              <a:solidFill>
                <a:srgbClr val="1E1E1E"/>
              </a:solidFill>
              <a:cs typeface="Arial"/>
            </a:endParaRPr>
          </a:p>
          <a:p>
            <a:pPr marL="177800" indent="-177800">
              <a:lnSpc>
                <a:spcPct val="90000"/>
              </a:lnSpc>
              <a:spcBef>
                <a:spcPts val="600"/>
              </a:spcBef>
              <a:buClr>
                <a:srgbClr val="1E1E1E"/>
              </a:buClr>
              <a:buSzPct val="100000"/>
              <a:buFont typeface="Arial" panose="020B0604020202020204" pitchFamily="34" charset="0"/>
              <a:buChar char="–"/>
              <a:defRPr/>
            </a:pPr>
            <a:r>
              <a:rPr lang="en-US" sz="1200" b="1">
                <a:solidFill>
                  <a:srgbClr val="1E1E1E"/>
                </a:solidFill>
              </a:rPr>
              <a:t>Summarize and interpret texts </a:t>
            </a:r>
            <a:r>
              <a:rPr lang="en-US" sz="1200">
                <a:solidFill>
                  <a:srgbClr val="1E1E1E"/>
                </a:solidFill>
              </a:rPr>
              <a:t>using accurate paraphrasing, key-idea identification, and </a:t>
            </a:r>
            <a:r>
              <a:rPr lang="en-US" sz="1200" b="1">
                <a:solidFill>
                  <a:srgbClr val="1E1E1E"/>
                </a:solidFill>
              </a:rPr>
              <a:t>early source-evaluation techniques </a:t>
            </a:r>
            <a:r>
              <a:rPr lang="en-US" sz="1200">
                <a:solidFill>
                  <a:srgbClr val="1E1E1E"/>
                </a:solidFill>
              </a:rPr>
              <a:t>appropriate for first-year cadets</a:t>
            </a:r>
            <a:endParaRPr lang="en-US" sz="1200">
              <a:solidFill>
                <a:srgbClr val="1E1E1E"/>
              </a:solidFill>
              <a:cs typeface="Arial" panose="020B0604020202020204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6CF6099-34E2-38EF-BB7C-0D148EF117C8}"/>
              </a:ext>
            </a:extLst>
          </p:cNvPr>
          <p:cNvSpPr/>
          <p:nvPr/>
        </p:nvSpPr>
        <p:spPr>
          <a:xfrm>
            <a:off x="10827459" y="0"/>
            <a:ext cx="1364541" cy="31684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9" tIns="72009" rIns="72009" bIns="72009" rtlCol="0" anchor="ctr"/>
          <a:lstStyle/>
          <a:p>
            <a:pPr algn="l">
              <a:lnSpc>
                <a:spcPct val="90000"/>
              </a:lnSpc>
            </a:pPr>
            <a:r>
              <a:rPr lang="en-US" sz="1000" b="1">
                <a:solidFill>
                  <a:schemeClr val="bg1"/>
                </a:solidFill>
              </a:rPr>
              <a:t>English 1 - Writing</a:t>
            </a:r>
          </a:p>
        </p:txBody>
      </p:sp>
      <p:sp>
        <p:nvSpPr>
          <p:cNvPr id="32" name="Text Placeholder 27">
            <a:extLst>
              <a:ext uri="{FF2B5EF4-FFF2-40B4-BE49-F238E27FC236}">
                <a16:creationId xmlns:a16="http://schemas.microsoft.com/office/drawing/2014/main" id="{814F8312-B4C5-6C8B-C9B8-FD1B484D3CA4}"/>
              </a:ext>
            </a:extLst>
          </p:cNvPr>
          <p:cNvSpPr txBox="1">
            <a:spLocks/>
          </p:cNvSpPr>
          <p:nvPr/>
        </p:nvSpPr>
        <p:spPr>
          <a:xfrm>
            <a:off x="389709" y="6496471"/>
            <a:ext cx="5321345" cy="237284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lumMod val="100000"/>
                  </a:srgbClr>
                </a:solidFill>
              </a14:hiddenFill>
            </a:ext>
          </a:extLst>
        </p:spPr>
        <p:txBody>
          <a:bodyPr lIns="0" tIns="0" rIns="0" bIns="0" anchor="b">
            <a:noAutofit/>
          </a:bodyPr>
          <a:lstStyle>
            <a:lvl1pPr marL="0" indent="0" algn="l" defTabSz="685818" rtl="0" eaLnBrk="1" latinLnBrk="0" hangingPunct="1">
              <a:lnSpc>
                <a:spcPct val="90000"/>
              </a:lnSpc>
              <a:spcBef>
                <a:spcPts val="450"/>
              </a:spcBef>
              <a:spcAft>
                <a:spcPts val="450"/>
              </a:spcAft>
              <a:buFont typeface="Arial" panose="020B0604020202020204" pitchFamily="34" charset="0"/>
              <a:buNone/>
              <a:defRPr lang="en-US" sz="1401" kern="1200" noProof="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35004" indent="-135004" algn="l" defTabSz="685818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450"/>
              </a:spcAft>
              <a:buFont typeface="System Font Regular"/>
              <a:buChar char="–"/>
              <a:tabLst/>
              <a:defRPr sz="1401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270007" indent="-135004" algn="l" defTabSz="685818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450"/>
              </a:spcAft>
              <a:buFont typeface="System Font Regular"/>
              <a:buChar char="–"/>
              <a:tabLst/>
              <a:defRPr sz="1401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405011" indent="-135004" algn="l" defTabSz="685818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450"/>
              </a:spcAft>
              <a:buFont typeface="System Font Regular"/>
              <a:buChar char="–"/>
              <a:tabLst/>
              <a:defRPr sz="1401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540014" indent="-135004" algn="l" defTabSz="685818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450"/>
              </a:spcAft>
              <a:buFont typeface="System Font Regular"/>
              <a:buChar char="–"/>
              <a:tabLst/>
              <a:defRPr sz="1401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0" indent="0" algn="l" defTabSz="685818" rtl="0" eaLnBrk="1" latinLnBrk="0" hangingPunct="1">
              <a:lnSpc>
                <a:spcPct val="90000"/>
              </a:lnSpc>
              <a:spcBef>
                <a:spcPts val="450"/>
              </a:spcBef>
              <a:spcAft>
                <a:spcPts val="450"/>
              </a:spcAft>
              <a:buFont typeface="Arial" panose="020B0604020202020204" pitchFamily="34" charset="0"/>
              <a:buNone/>
              <a:tabLst/>
              <a:defRPr sz="8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685818" rtl="0" eaLnBrk="1" latinLnBrk="0" hangingPunct="1">
              <a:lnSpc>
                <a:spcPct val="90000"/>
              </a:lnSpc>
              <a:spcBef>
                <a:spcPts val="450"/>
              </a:spcBef>
              <a:spcAft>
                <a:spcPts val="450"/>
              </a:spcAft>
              <a:buFont typeface="Arial" panose="020B0604020202020204" pitchFamily="34" charset="0"/>
              <a:buNone/>
              <a:tabLst/>
              <a:defRPr sz="8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685818" rtl="0" eaLnBrk="1" latinLnBrk="0" hangingPunct="1">
              <a:lnSpc>
                <a:spcPct val="90000"/>
              </a:lnSpc>
              <a:spcBef>
                <a:spcPts val="450"/>
              </a:spcBef>
              <a:spcAft>
                <a:spcPts val="450"/>
              </a:spcAft>
              <a:buFont typeface="Arial" panose="020B0604020202020204" pitchFamily="34" charset="0"/>
              <a:buNone/>
              <a:tabLst/>
              <a:defRPr sz="8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685818" rtl="0" eaLnBrk="1" latinLnBrk="0" hangingPunct="1">
              <a:lnSpc>
                <a:spcPct val="90000"/>
              </a:lnSpc>
              <a:spcBef>
                <a:spcPts val="450"/>
              </a:spcBef>
              <a:spcAft>
                <a:spcPts val="450"/>
              </a:spcAft>
              <a:buFont typeface="Arial" panose="020B0604020202020204" pitchFamily="34" charset="0"/>
              <a:buNone/>
              <a:tabLst/>
              <a:defRPr sz="8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>
                <a:solidFill>
                  <a:schemeClr val="tx1">
                    <a:lumMod val="100000"/>
                  </a:schemeClr>
                </a:solidFill>
                <a:latin typeface="Arial" panose="020B0604020202020204" pitchFamily="34" charset="0"/>
              </a:rPr>
              <a:t>Source: ZMU, Academic Partners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F373AA1-A1AB-AC97-AE26-92FAA389C5D8}"/>
              </a:ext>
            </a:extLst>
          </p:cNvPr>
          <p:cNvSpPr/>
          <p:nvPr/>
        </p:nvSpPr>
        <p:spPr>
          <a:xfrm>
            <a:off x="397439" y="1002037"/>
            <a:ext cx="9529762" cy="193899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</a:bodyPr>
          <a:lstStyle/>
          <a:p>
            <a:pPr lvl="0">
              <a:lnSpc>
                <a:spcPct val="90000"/>
              </a:lnSpc>
              <a:defRPr/>
            </a:pPr>
            <a:r>
              <a:rPr lang="en-US" sz="1400" b="1">
                <a:solidFill>
                  <a:srgbClr val="1E1E1E"/>
                </a:solidFill>
                <a:latin typeface="Arial" panose="020B0604020202020204" pitchFamily="34" charset="0"/>
              </a:rPr>
              <a:t>ZMU IOC General Education Curriculum – English 1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FABA449-F665-92EB-ECA2-DEDF0843D864}"/>
              </a:ext>
            </a:extLst>
          </p:cNvPr>
          <p:cNvSpPr/>
          <p:nvPr/>
        </p:nvSpPr>
        <p:spPr>
          <a:xfrm>
            <a:off x="8269398" y="1613195"/>
            <a:ext cx="3373120" cy="84641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9" tIns="72009" rIns="72009" bIns="72009" rtlCol="0" anchor="ctr"/>
          <a:lstStyle/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Reading </a:t>
            </a:r>
            <a:b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</a:b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List for 2026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660561F1-58F0-25A4-1D6E-A8F353F71DC7}"/>
              </a:ext>
            </a:extLst>
          </p:cNvPr>
          <p:cNvSpPr/>
          <p:nvPr/>
        </p:nvSpPr>
        <p:spPr>
          <a:xfrm>
            <a:off x="546100" y="1609864"/>
            <a:ext cx="3373120" cy="84641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9" tIns="72009" rIns="72009" bIns="72009" rtlCol="0" anchor="ctr"/>
          <a:lstStyle/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Learning </a:t>
            </a:r>
            <a:br>
              <a:rPr kumimoji="0" lang="en-US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</a:br>
            <a:r>
              <a:rPr kumimoji="0" lang="en-US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Objectives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9711E848-279C-138D-98B4-CF794F7EE6B3}"/>
              </a:ext>
            </a:extLst>
          </p:cNvPr>
          <p:cNvSpPr/>
          <p:nvPr/>
        </p:nvSpPr>
        <p:spPr>
          <a:xfrm>
            <a:off x="4407749" y="1609864"/>
            <a:ext cx="3373120" cy="84641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9" tIns="72009" rIns="72009" bIns="72009" rtlCol="0" anchor="ctr"/>
          <a:lstStyle/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Learning </a:t>
            </a:r>
            <a:br>
              <a:rPr kumimoji="0" lang="en-US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</a:br>
            <a:r>
              <a:rPr kumimoji="0" lang="en-US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Outcomes</a:t>
            </a:r>
          </a:p>
        </p:txBody>
      </p:sp>
      <p:pic>
        <p:nvPicPr>
          <p:cNvPr id="52" name="Graphic 51">
            <a:extLst>
              <a:ext uri="{FF2B5EF4-FFF2-40B4-BE49-F238E27FC236}">
                <a16:creationId xmlns:a16="http://schemas.microsoft.com/office/drawing/2014/main" id="{AFF77BFB-EF3D-BD5F-9D78-E5C1219037B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051175" y="1653660"/>
            <a:ext cx="758825" cy="758825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id="{3AB4D12D-AE3C-53BE-C157-3F9ED1966AA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932392" y="1653660"/>
            <a:ext cx="758825" cy="75882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id="{D79C6759-2C75-48FF-C587-C0A38F5F7FC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813608" y="1653660"/>
            <a:ext cx="758825" cy="758825"/>
          </a:xfrm>
          <a:prstGeom prst="rect">
            <a:avLst/>
          </a:prstGeom>
        </p:spPr>
      </p:pic>
      <p:sp>
        <p:nvSpPr>
          <p:cNvPr id="55" name="Right Triangle 54">
            <a:extLst>
              <a:ext uri="{FF2B5EF4-FFF2-40B4-BE49-F238E27FC236}">
                <a16:creationId xmlns:a16="http://schemas.microsoft.com/office/drawing/2014/main" id="{7C8FEB33-B760-B7C0-B323-7E8776AF9C35}"/>
              </a:ext>
            </a:extLst>
          </p:cNvPr>
          <p:cNvSpPr/>
          <p:nvPr/>
        </p:nvSpPr>
        <p:spPr>
          <a:xfrm>
            <a:off x="11424078" y="1390036"/>
            <a:ext cx="218440" cy="237284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9" tIns="72009" rIns="72009" bIns="72009" rtlCol="0" anchor="t"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err="1">
              <a:ln>
                <a:noFill/>
              </a:ln>
              <a:solidFill>
                <a:srgbClr val="1E1E1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6" name="Right Triangle 55">
            <a:extLst>
              <a:ext uri="{FF2B5EF4-FFF2-40B4-BE49-F238E27FC236}">
                <a16:creationId xmlns:a16="http://schemas.microsoft.com/office/drawing/2014/main" id="{294E2701-1B01-5A65-11AE-FABB51E75A3B}"/>
              </a:ext>
            </a:extLst>
          </p:cNvPr>
          <p:cNvSpPr/>
          <p:nvPr/>
        </p:nvSpPr>
        <p:spPr>
          <a:xfrm rot="16200000">
            <a:off x="8278820" y="1399458"/>
            <a:ext cx="218440" cy="237284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9" tIns="72009" rIns="72009" bIns="72009" rtlCol="0" anchor="t"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err="1">
              <a:ln>
                <a:noFill/>
              </a:ln>
              <a:solidFill>
                <a:srgbClr val="1E1E1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7" name="Right Triangle 56">
            <a:extLst>
              <a:ext uri="{FF2B5EF4-FFF2-40B4-BE49-F238E27FC236}">
                <a16:creationId xmlns:a16="http://schemas.microsoft.com/office/drawing/2014/main" id="{340E3D81-FDEE-1B2B-09E6-F1798FFAA24A}"/>
              </a:ext>
            </a:extLst>
          </p:cNvPr>
          <p:cNvSpPr/>
          <p:nvPr/>
        </p:nvSpPr>
        <p:spPr>
          <a:xfrm>
            <a:off x="3700780" y="1390036"/>
            <a:ext cx="218440" cy="237284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9" tIns="72009" rIns="72009" bIns="72009" rtlCol="0" anchor="t"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err="1">
              <a:ln>
                <a:noFill/>
              </a:ln>
              <a:solidFill>
                <a:srgbClr val="1E1E1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8" name="Right Triangle 57">
            <a:extLst>
              <a:ext uri="{FF2B5EF4-FFF2-40B4-BE49-F238E27FC236}">
                <a16:creationId xmlns:a16="http://schemas.microsoft.com/office/drawing/2014/main" id="{B9F7A3E8-68AE-FA17-61AE-3A150A906C81}"/>
              </a:ext>
            </a:extLst>
          </p:cNvPr>
          <p:cNvSpPr/>
          <p:nvPr/>
        </p:nvSpPr>
        <p:spPr>
          <a:xfrm rot="16200000">
            <a:off x="555522" y="1399458"/>
            <a:ext cx="218440" cy="237284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9" tIns="72009" rIns="72009" bIns="72009" rtlCol="0" anchor="t"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err="1">
              <a:ln>
                <a:noFill/>
              </a:ln>
              <a:solidFill>
                <a:srgbClr val="1E1E1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9" name="Right Triangle 58">
            <a:extLst>
              <a:ext uri="{FF2B5EF4-FFF2-40B4-BE49-F238E27FC236}">
                <a16:creationId xmlns:a16="http://schemas.microsoft.com/office/drawing/2014/main" id="{5852172C-4B77-49A5-1472-AC974E56A78F}"/>
              </a:ext>
            </a:extLst>
          </p:cNvPr>
          <p:cNvSpPr/>
          <p:nvPr/>
        </p:nvSpPr>
        <p:spPr>
          <a:xfrm>
            <a:off x="7562429" y="1390036"/>
            <a:ext cx="218440" cy="237284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9" tIns="72009" rIns="72009" bIns="72009" rtlCol="0" anchor="t"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err="1">
              <a:ln>
                <a:noFill/>
              </a:ln>
              <a:solidFill>
                <a:srgbClr val="1E1E1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60" name="Right Triangle 59">
            <a:extLst>
              <a:ext uri="{FF2B5EF4-FFF2-40B4-BE49-F238E27FC236}">
                <a16:creationId xmlns:a16="http://schemas.microsoft.com/office/drawing/2014/main" id="{D3E59165-292A-D2C7-C1A2-08DCA9A3798A}"/>
              </a:ext>
            </a:extLst>
          </p:cNvPr>
          <p:cNvSpPr/>
          <p:nvPr/>
        </p:nvSpPr>
        <p:spPr>
          <a:xfrm rot="16200000">
            <a:off x="4417171" y="1399458"/>
            <a:ext cx="218440" cy="237284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9" tIns="72009" rIns="72009" bIns="72009" rtlCol="0" anchor="t"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err="1">
              <a:ln>
                <a:noFill/>
              </a:ln>
              <a:solidFill>
                <a:srgbClr val="1E1E1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DC6021C-66AE-DDE1-904C-400A937D8E74}"/>
              </a:ext>
            </a:extLst>
          </p:cNvPr>
          <p:cNvSpPr/>
          <p:nvPr/>
        </p:nvSpPr>
        <p:spPr>
          <a:xfrm>
            <a:off x="9525614" y="995462"/>
            <a:ext cx="2286000" cy="152400"/>
          </a:xfrm>
          <a:prstGeom prst="rect">
            <a:avLst/>
          </a:prstGeom>
          <a:noFill/>
          <a:ln w="635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6350" cap="flat" cmpd="sng" algn="ctr">
                <a:solidFill>
                  <a:schemeClr val="tx1"/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Non-Exhaustive</a:t>
            </a:r>
          </a:p>
        </p:txBody>
      </p:sp>
    </p:spTree>
    <p:extLst>
      <p:ext uri="{BB962C8B-B14F-4D97-AF65-F5344CB8AC3E}">
        <p14:creationId xmlns:p14="http://schemas.microsoft.com/office/powerpoint/2010/main" val="8042368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A68E15-0201-3F20-E501-89DA43E66B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think-cell data - do not delete" hidden="1">
            <a:extLst>
              <a:ext uri="{FF2B5EF4-FFF2-40B4-BE49-F238E27FC236}">
                <a16:creationId xmlns:a16="http://schemas.microsoft.com/office/drawing/2014/main" id="{218C0B0D-4AA6-C344-949F-31C270EAA7C6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69396550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95" imgH="394" progId="TCLayout.ActiveDocument.1">
                  <p:embed/>
                </p:oleObj>
              </mc:Choice>
              <mc:Fallback>
                <p:oleObj name="think-cell Slide" r:id="rId4" imgW="395" imgH="394" progId="TCLayout.ActiveDocument.1">
                  <p:embed/>
                  <p:pic>
                    <p:nvPicPr>
                      <p:cNvPr id="18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218C0B0D-4AA6-C344-949F-31C270EAA7C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itle 1">
            <a:extLst>
              <a:ext uri="{FF2B5EF4-FFF2-40B4-BE49-F238E27FC236}">
                <a16:creationId xmlns:a16="http://schemas.microsoft.com/office/drawing/2014/main" id="{C3D17435-26EC-9E84-85C3-0AB618C04C0D}"/>
              </a:ext>
            </a:extLst>
          </p:cNvPr>
          <p:cNvSpPr txBox="1">
            <a:spLocks/>
          </p:cNvSpPr>
          <p:nvPr/>
        </p:nvSpPr>
        <p:spPr>
          <a:xfrm>
            <a:off x="389709" y="389713"/>
            <a:ext cx="9281065" cy="553998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lumMod val="100000"/>
                  </a:srgbClr>
                </a:solidFill>
              </a14:hiddenFill>
            </a:ext>
          </a:extLst>
        </p:spPr>
        <p:txBody>
          <a:bodyPr vert="horz" lIns="0" tIns="0" rIns="0" bIns="0" anchor="t">
            <a:noAutofit/>
          </a:bodyPr>
          <a:lstStyle>
            <a:lvl1pPr marL="0" algn="l" defTabSz="685818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rgbClr val="000000">
                    <a:lumMod val="100000"/>
                  </a:srgbClr>
                </a:solidFill>
                <a:latin typeface="Arial" panose="020B0604020202020204" pitchFamily="34" charset="0"/>
              </a:rPr>
              <a:t>English 2 </a:t>
            </a:r>
            <a:r>
              <a:rPr lang="en-US"/>
              <a:t>strengthens cadets’ ability to construct evidence-based, leadership-relevant writing for academic and military contexts</a:t>
            </a:r>
            <a:endParaRPr lang="en-US">
              <a:solidFill>
                <a:srgbClr val="000000">
                  <a:lumMod val="100000"/>
                </a:srgbClr>
              </a:solidFill>
              <a:latin typeface="Arial" panose="020B0604020202020204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A4CC2F2-67E2-1F46-3EE4-4E86F112EE54}"/>
              </a:ext>
            </a:extLst>
          </p:cNvPr>
          <p:cNvSpPr/>
          <p:nvPr/>
        </p:nvSpPr>
        <p:spPr>
          <a:xfrm>
            <a:off x="10827459" y="0"/>
            <a:ext cx="1364541" cy="31684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9" tIns="72009" rIns="72009" bIns="72009" rtlCol="0" anchor="ctr"/>
          <a:lstStyle/>
          <a:p>
            <a:pPr algn="l">
              <a:lnSpc>
                <a:spcPct val="90000"/>
              </a:lnSpc>
            </a:pPr>
            <a:r>
              <a:rPr lang="en-US" sz="1000" b="1">
                <a:solidFill>
                  <a:schemeClr val="bg1"/>
                </a:solidFill>
              </a:rPr>
              <a:t>English 2 - Writing</a:t>
            </a:r>
          </a:p>
        </p:txBody>
      </p:sp>
      <p:sp>
        <p:nvSpPr>
          <p:cNvPr id="7" name="Text Placeholder 27">
            <a:extLst>
              <a:ext uri="{FF2B5EF4-FFF2-40B4-BE49-F238E27FC236}">
                <a16:creationId xmlns:a16="http://schemas.microsoft.com/office/drawing/2014/main" id="{D986D51A-3392-C26F-EB0D-C68589A8ED25}"/>
              </a:ext>
            </a:extLst>
          </p:cNvPr>
          <p:cNvSpPr txBox="1">
            <a:spLocks/>
          </p:cNvSpPr>
          <p:nvPr/>
        </p:nvSpPr>
        <p:spPr>
          <a:xfrm>
            <a:off x="389709" y="6496471"/>
            <a:ext cx="5321345" cy="237284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lumMod val="100000"/>
                  </a:srgbClr>
                </a:solidFill>
              </a14:hiddenFill>
            </a:ext>
          </a:extLst>
        </p:spPr>
        <p:txBody>
          <a:bodyPr lIns="0" tIns="0" rIns="0" bIns="0" anchor="b">
            <a:noAutofit/>
          </a:bodyPr>
          <a:lstStyle>
            <a:lvl1pPr marL="0" indent="0" algn="l" defTabSz="685818" rtl="0" eaLnBrk="1" latinLnBrk="0" hangingPunct="1">
              <a:lnSpc>
                <a:spcPct val="90000"/>
              </a:lnSpc>
              <a:spcBef>
                <a:spcPts val="450"/>
              </a:spcBef>
              <a:spcAft>
                <a:spcPts val="450"/>
              </a:spcAft>
              <a:buFont typeface="Arial" panose="020B0604020202020204" pitchFamily="34" charset="0"/>
              <a:buNone/>
              <a:defRPr lang="en-US" sz="1401" kern="1200" noProof="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35004" indent="-135004" algn="l" defTabSz="685818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450"/>
              </a:spcAft>
              <a:buFont typeface="System Font Regular"/>
              <a:buChar char="–"/>
              <a:tabLst/>
              <a:defRPr sz="1401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270007" indent="-135004" algn="l" defTabSz="685818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450"/>
              </a:spcAft>
              <a:buFont typeface="System Font Regular"/>
              <a:buChar char="–"/>
              <a:tabLst/>
              <a:defRPr sz="1401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405011" indent="-135004" algn="l" defTabSz="685818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450"/>
              </a:spcAft>
              <a:buFont typeface="System Font Regular"/>
              <a:buChar char="–"/>
              <a:tabLst/>
              <a:defRPr sz="1401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540014" indent="-135004" algn="l" defTabSz="685818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450"/>
              </a:spcAft>
              <a:buFont typeface="System Font Regular"/>
              <a:buChar char="–"/>
              <a:tabLst/>
              <a:defRPr sz="1401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0" indent="0" algn="l" defTabSz="685818" rtl="0" eaLnBrk="1" latinLnBrk="0" hangingPunct="1">
              <a:lnSpc>
                <a:spcPct val="90000"/>
              </a:lnSpc>
              <a:spcBef>
                <a:spcPts val="450"/>
              </a:spcBef>
              <a:spcAft>
                <a:spcPts val="450"/>
              </a:spcAft>
              <a:buFont typeface="Arial" panose="020B0604020202020204" pitchFamily="34" charset="0"/>
              <a:buNone/>
              <a:tabLst/>
              <a:defRPr sz="8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685818" rtl="0" eaLnBrk="1" latinLnBrk="0" hangingPunct="1">
              <a:lnSpc>
                <a:spcPct val="90000"/>
              </a:lnSpc>
              <a:spcBef>
                <a:spcPts val="450"/>
              </a:spcBef>
              <a:spcAft>
                <a:spcPts val="450"/>
              </a:spcAft>
              <a:buFont typeface="Arial" panose="020B0604020202020204" pitchFamily="34" charset="0"/>
              <a:buNone/>
              <a:tabLst/>
              <a:defRPr sz="8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685818" rtl="0" eaLnBrk="1" latinLnBrk="0" hangingPunct="1">
              <a:lnSpc>
                <a:spcPct val="90000"/>
              </a:lnSpc>
              <a:spcBef>
                <a:spcPts val="450"/>
              </a:spcBef>
              <a:spcAft>
                <a:spcPts val="450"/>
              </a:spcAft>
              <a:buFont typeface="Arial" panose="020B0604020202020204" pitchFamily="34" charset="0"/>
              <a:buNone/>
              <a:tabLst/>
              <a:defRPr sz="8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685818" rtl="0" eaLnBrk="1" latinLnBrk="0" hangingPunct="1">
              <a:lnSpc>
                <a:spcPct val="90000"/>
              </a:lnSpc>
              <a:spcBef>
                <a:spcPts val="450"/>
              </a:spcBef>
              <a:spcAft>
                <a:spcPts val="450"/>
              </a:spcAft>
              <a:buFont typeface="Arial" panose="020B0604020202020204" pitchFamily="34" charset="0"/>
              <a:buNone/>
              <a:tabLst/>
              <a:defRPr sz="8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>
                <a:solidFill>
                  <a:schemeClr val="tx1">
                    <a:lumMod val="100000"/>
                  </a:schemeClr>
                </a:solidFill>
                <a:latin typeface="Arial" panose="020B0604020202020204" pitchFamily="34" charset="0"/>
              </a:rPr>
              <a:t>Source: ZMU, Academic Partners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86BD52A7-869E-81E9-EA09-2803A8F9C8AE}"/>
              </a:ext>
            </a:extLst>
          </p:cNvPr>
          <p:cNvSpPr/>
          <p:nvPr/>
        </p:nvSpPr>
        <p:spPr>
          <a:xfrm>
            <a:off x="8487838" y="1289205"/>
            <a:ext cx="2936240" cy="4886325"/>
          </a:xfrm>
          <a:prstGeom prst="roundRect">
            <a:avLst>
              <a:gd name="adj" fmla="val 7468"/>
            </a:avLst>
          </a:prstGeom>
          <a:solidFill>
            <a:schemeClr val="bg1"/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1188720" rIns="182880" bIns="72009" rtlCol="0" anchor="t"/>
          <a:lstStyle/>
          <a:p>
            <a:pPr marL="152400" indent="-152400">
              <a:lnSpc>
                <a:spcPct val="90000"/>
              </a:lnSpc>
              <a:spcBef>
                <a:spcPts val="600"/>
              </a:spcBef>
              <a:buClr>
                <a:srgbClr val="1E1E1E"/>
              </a:buClr>
              <a:buSzPct val="100000"/>
              <a:buFont typeface="Arial" panose="020B0604020202020204" pitchFamily="34" charset="0"/>
              <a:buChar char="–"/>
            </a:pPr>
            <a:r>
              <a:rPr lang="en-US" sz="1200">
                <a:solidFill>
                  <a:srgbClr val="1E1E1E"/>
                </a:solidFill>
              </a:rPr>
              <a:t>“Sheikh Mohammed's 10 Important Rules for Leadership” (Khaleej Times, 2019)</a:t>
            </a:r>
          </a:p>
          <a:p>
            <a:pPr marL="152400" indent="-152400">
              <a:lnSpc>
                <a:spcPct val="90000"/>
              </a:lnSpc>
              <a:spcBef>
                <a:spcPts val="600"/>
              </a:spcBef>
              <a:buClr>
                <a:srgbClr val="1E1E1E"/>
              </a:buClr>
              <a:buSzPct val="100000"/>
              <a:buFont typeface="Arial" panose="020B0604020202020204" pitchFamily="34" charset="0"/>
              <a:buChar char="–"/>
            </a:pPr>
            <a:r>
              <a:rPr lang="en-US" sz="1200">
                <a:solidFill>
                  <a:srgbClr val="1E1E1E"/>
                </a:solidFill>
              </a:rPr>
              <a:t>“Servant Leadership” - Admiral  Linda Fagan, </a:t>
            </a:r>
            <a:r>
              <a:rPr lang="en-US" sz="1200" err="1">
                <a:solidFill>
                  <a:srgbClr val="1E1E1E"/>
                </a:solidFill>
              </a:rPr>
              <a:t>ReThinking</a:t>
            </a:r>
            <a:r>
              <a:rPr lang="en-US" sz="1200">
                <a:solidFill>
                  <a:srgbClr val="1E1E1E"/>
                </a:solidFill>
              </a:rPr>
              <a:t> with Adam Grant podcast</a:t>
            </a:r>
          </a:p>
          <a:p>
            <a:pPr marL="152400" indent="-152400">
              <a:lnSpc>
                <a:spcPct val="90000"/>
              </a:lnSpc>
              <a:spcBef>
                <a:spcPts val="600"/>
              </a:spcBef>
              <a:buClr>
                <a:srgbClr val="1E1E1E"/>
              </a:buClr>
              <a:buSzPct val="100000"/>
              <a:buFont typeface="Arial" panose="020B0604020202020204" pitchFamily="34" charset="0"/>
              <a:buChar char="–"/>
            </a:pPr>
            <a:r>
              <a:rPr lang="en-US" sz="1200">
                <a:solidFill>
                  <a:srgbClr val="1E1E1E"/>
                </a:solidFill>
              </a:rPr>
              <a:t>“Great Teams Are About Personalities, Not Just Skills” (HBR)</a:t>
            </a:r>
          </a:p>
          <a:p>
            <a:pPr marL="152400" indent="-152400">
              <a:lnSpc>
                <a:spcPct val="90000"/>
              </a:lnSpc>
              <a:spcBef>
                <a:spcPts val="600"/>
              </a:spcBef>
              <a:buClr>
                <a:srgbClr val="1E1E1E"/>
              </a:buClr>
              <a:buSzPct val="100000"/>
              <a:buFont typeface="Arial" panose="020B0604020202020204" pitchFamily="34" charset="0"/>
              <a:buChar char="–"/>
            </a:pPr>
            <a:r>
              <a:rPr lang="en-US" sz="1200">
                <a:solidFill>
                  <a:srgbClr val="1E1E1E"/>
                </a:solidFill>
              </a:rPr>
              <a:t>“Will Your Personality Make You a Successful Employee or Leader?” (Psychology Today)</a:t>
            </a:r>
          </a:p>
          <a:p>
            <a:pPr marL="152400" indent="-152400">
              <a:lnSpc>
                <a:spcPct val="90000"/>
              </a:lnSpc>
              <a:spcBef>
                <a:spcPts val="600"/>
              </a:spcBef>
              <a:buClr>
                <a:srgbClr val="1E1E1E"/>
              </a:buClr>
              <a:buSzPct val="100000"/>
              <a:buFont typeface="Arial" panose="020B0604020202020204" pitchFamily="34" charset="0"/>
              <a:buChar char="–"/>
            </a:pPr>
            <a:r>
              <a:rPr lang="en-US" sz="1200">
                <a:solidFill>
                  <a:srgbClr val="1E1E1E"/>
                </a:solidFill>
              </a:rPr>
              <a:t>“Transactional vs. Transformational Leadership” (Economic Times)</a:t>
            </a:r>
          </a:p>
          <a:p>
            <a:pPr marL="152400" indent="-152400">
              <a:lnSpc>
                <a:spcPct val="90000"/>
              </a:lnSpc>
              <a:spcBef>
                <a:spcPts val="600"/>
              </a:spcBef>
              <a:buClr>
                <a:srgbClr val="1E1E1E"/>
              </a:buClr>
              <a:buSzPct val="100000"/>
              <a:buFont typeface="Arial" panose="020B0604020202020204" pitchFamily="34" charset="0"/>
              <a:buChar char="–"/>
            </a:pPr>
            <a:r>
              <a:rPr lang="en-US" sz="1200">
                <a:solidFill>
                  <a:srgbClr val="1E1E1E"/>
                </a:solidFill>
              </a:rPr>
              <a:t>“The Study of Leadership Theories: Great Leaders Are Made, Not Born” (Law Practice Magazine)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D263DE00-7502-A488-7FD7-C60D12456465}"/>
              </a:ext>
            </a:extLst>
          </p:cNvPr>
          <p:cNvSpPr/>
          <p:nvPr/>
        </p:nvSpPr>
        <p:spPr>
          <a:xfrm>
            <a:off x="753545" y="1285874"/>
            <a:ext cx="2936240" cy="4886325"/>
          </a:xfrm>
          <a:prstGeom prst="roundRect">
            <a:avLst>
              <a:gd name="adj" fmla="val 7468"/>
            </a:avLst>
          </a:prstGeom>
          <a:solidFill>
            <a:schemeClr val="bg1"/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1188720" rIns="182880" bIns="72009" rtlCol="0" anchor="t"/>
          <a:lstStyle/>
          <a:p>
            <a:pPr marL="177800" indent="-177800">
              <a:lnSpc>
                <a:spcPct val="90000"/>
              </a:lnSpc>
              <a:spcBef>
                <a:spcPts val="600"/>
              </a:spcBef>
              <a:buClr>
                <a:srgbClr val="1E1E1E"/>
              </a:buClr>
              <a:buSzPct val="100000"/>
              <a:buFont typeface="Arial" panose="020B0604020202020204" pitchFamily="34" charset="0"/>
              <a:buChar char="–"/>
            </a:pPr>
            <a:r>
              <a:rPr lang="en-US" sz="1200">
                <a:solidFill>
                  <a:srgbClr val="1E1E1E"/>
                </a:solidFill>
              </a:rPr>
              <a:t>Strengthen cadets’ ability to </a:t>
            </a:r>
            <a:r>
              <a:rPr lang="en-US" sz="1200" b="1">
                <a:solidFill>
                  <a:srgbClr val="1E1E1E"/>
                </a:solidFill>
              </a:rPr>
              <a:t>construct clear, logical arguments </a:t>
            </a:r>
            <a:r>
              <a:rPr lang="en-US" sz="1200">
                <a:solidFill>
                  <a:srgbClr val="1E1E1E"/>
                </a:solidFill>
              </a:rPr>
              <a:t>supported by evidence and sound reasoning</a:t>
            </a:r>
          </a:p>
          <a:p>
            <a:pPr marL="177800" indent="-177800">
              <a:lnSpc>
                <a:spcPct val="90000"/>
              </a:lnSpc>
              <a:spcBef>
                <a:spcPts val="600"/>
              </a:spcBef>
              <a:buClr>
                <a:srgbClr val="1E1E1E"/>
              </a:buClr>
              <a:buSzPct val="100000"/>
              <a:buFont typeface="Arial" panose="020B0604020202020204" pitchFamily="34" charset="0"/>
              <a:buChar char="–"/>
            </a:pPr>
            <a:r>
              <a:rPr lang="en-US" sz="1200" b="1">
                <a:solidFill>
                  <a:srgbClr val="1E1E1E"/>
                </a:solidFill>
              </a:rPr>
              <a:t>Introduce rhetorical awareness and audience sensitivity </a:t>
            </a:r>
            <a:r>
              <a:rPr lang="en-US" sz="1200">
                <a:solidFill>
                  <a:srgbClr val="1E1E1E"/>
                </a:solidFill>
              </a:rPr>
              <a:t>through leadership- and military-relevant writing tasks</a:t>
            </a:r>
          </a:p>
          <a:p>
            <a:pPr marL="177800" indent="-177800">
              <a:lnSpc>
                <a:spcPct val="90000"/>
              </a:lnSpc>
              <a:spcBef>
                <a:spcPts val="600"/>
              </a:spcBef>
              <a:buClr>
                <a:srgbClr val="1E1E1E"/>
              </a:buClr>
              <a:buSzPct val="100000"/>
              <a:buFont typeface="Arial" panose="020B0604020202020204" pitchFamily="34" charset="0"/>
              <a:buChar char="–"/>
            </a:pPr>
            <a:r>
              <a:rPr lang="en-US" sz="1200" b="1">
                <a:solidFill>
                  <a:srgbClr val="1E1E1E"/>
                </a:solidFill>
              </a:rPr>
              <a:t>Deepen analytical reading skills</a:t>
            </a:r>
            <a:r>
              <a:rPr lang="en-US" sz="1200">
                <a:solidFill>
                  <a:srgbClr val="1E1E1E"/>
                </a:solidFill>
              </a:rPr>
              <a:t> by engaging with more complex texts, viewpoints, and varied source types</a:t>
            </a:r>
          </a:p>
          <a:p>
            <a:pPr marL="177800" indent="-177800">
              <a:lnSpc>
                <a:spcPct val="90000"/>
              </a:lnSpc>
              <a:spcBef>
                <a:spcPts val="600"/>
              </a:spcBef>
              <a:buClr>
                <a:srgbClr val="1E1E1E"/>
              </a:buClr>
              <a:buSzPct val="100000"/>
              <a:buFont typeface="Arial" panose="020B0604020202020204" pitchFamily="34" charset="0"/>
              <a:buChar char="–"/>
            </a:pPr>
            <a:r>
              <a:rPr lang="en-US" sz="1200" b="1">
                <a:solidFill>
                  <a:srgbClr val="1E1E1E"/>
                </a:solidFill>
              </a:rPr>
              <a:t>Develop disciplined research and source-integration practices </a:t>
            </a:r>
            <a:r>
              <a:rPr lang="en-US" sz="1200">
                <a:solidFill>
                  <a:srgbClr val="1E1E1E"/>
                </a:solidFill>
              </a:rPr>
              <a:t>through applied assignments, including expository writing and leadership-focused tasks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E69505BA-2CED-1F36-2E43-AD90311D5AA0}"/>
              </a:ext>
            </a:extLst>
          </p:cNvPr>
          <p:cNvSpPr/>
          <p:nvPr/>
        </p:nvSpPr>
        <p:spPr>
          <a:xfrm>
            <a:off x="4626189" y="1285874"/>
            <a:ext cx="2936240" cy="4886325"/>
          </a:xfrm>
          <a:prstGeom prst="roundRect">
            <a:avLst>
              <a:gd name="adj" fmla="val 7468"/>
            </a:avLst>
          </a:prstGeom>
          <a:solidFill>
            <a:schemeClr val="bg1"/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1188720" rIns="182880" bIns="72009" rtlCol="0" anchor="t"/>
          <a:lstStyle/>
          <a:p>
            <a:pPr marL="177800" indent="-177800">
              <a:lnSpc>
                <a:spcPct val="90000"/>
              </a:lnSpc>
              <a:spcBef>
                <a:spcPts val="600"/>
              </a:spcBef>
              <a:buClr>
                <a:srgbClr val="1E1E1E"/>
              </a:buClr>
              <a:buSzPct val="100000"/>
              <a:buFont typeface="Arial" panose="020B0604020202020204" pitchFamily="34" charset="0"/>
              <a:buChar char="–"/>
              <a:defRPr/>
            </a:pPr>
            <a:r>
              <a:rPr lang="en-US" sz="1200" b="1">
                <a:solidFill>
                  <a:srgbClr val="1E1E1E"/>
                </a:solidFill>
              </a:rPr>
              <a:t>Write structured analytical essays </a:t>
            </a:r>
            <a:r>
              <a:rPr lang="en-US" sz="1200">
                <a:solidFill>
                  <a:srgbClr val="1E1E1E"/>
                </a:solidFill>
              </a:rPr>
              <a:t>presenting clear claims, coherent reasoning, and well-integrated evidence across multiple sources</a:t>
            </a:r>
          </a:p>
          <a:p>
            <a:pPr marL="177800" indent="-177800">
              <a:lnSpc>
                <a:spcPct val="90000"/>
              </a:lnSpc>
              <a:spcBef>
                <a:spcPts val="600"/>
              </a:spcBef>
              <a:buClr>
                <a:srgbClr val="1E1E1E"/>
              </a:buClr>
              <a:buSzPct val="100000"/>
              <a:buFont typeface="Arial" panose="020B0604020202020204" pitchFamily="34" charset="0"/>
              <a:buChar char="–"/>
              <a:defRPr/>
            </a:pPr>
            <a:r>
              <a:rPr lang="en-US" sz="1200" b="1">
                <a:solidFill>
                  <a:srgbClr val="1E1E1E"/>
                </a:solidFill>
              </a:rPr>
              <a:t>Produce writing that critically evaluates source credibility, </a:t>
            </a:r>
            <a:r>
              <a:rPr lang="en-US" sz="1200">
                <a:solidFill>
                  <a:srgbClr val="1E1E1E"/>
                </a:solidFill>
              </a:rPr>
              <a:t>assesses assumptions, and responds to counterarguments with clarity and discipline</a:t>
            </a:r>
            <a:endParaRPr lang="en-US" sz="1200">
              <a:solidFill>
                <a:srgbClr val="1E1E1E"/>
              </a:solidFill>
              <a:highlight>
                <a:srgbClr val="FFFF00"/>
              </a:highlight>
            </a:endParaRPr>
          </a:p>
          <a:p>
            <a:pPr marL="177800" indent="-177800">
              <a:lnSpc>
                <a:spcPct val="90000"/>
              </a:lnSpc>
              <a:spcBef>
                <a:spcPts val="600"/>
              </a:spcBef>
              <a:buClr>
                <a:srgbClr val="1E1E1E"/>
              </a:buClr>
              <a:buSzPct val="100000"/>
              <a:buFont typeface="Arial" panose="020B0604020202020204" pitchFamily="34" charset="0"/>
              <a:buChar char="–"/>
              <a:defRPr/>
            </a:pPr>
            <a:r>
              <a:rPr lang="en-US" sz="1200" b="1">
                <a:solidFill>
                  <a:srgbClr val="1E1E1E"/>
                </a:solidFill>
              </a:rPr>
              <a:t>Apply</a:t>
            </a:r>
            <a:r>
              <a:rPr lang="en-US" sz="1200">
                <a:solidFill>
                  <a:srgbClr val="1E1E1E"/>
                </a:solidFill>
              </a:rPr>
              <a:t> </a:t>
            </a:r>
            <a:r>
              <a:rPr lang="en-US" sz="1200" b="1">
                <a:solidFill>
                  <a:srgbClr val="1E1E1E"/>
                </a:solidFill>
              </a:rPr>
              <a:t>persuasive and ethical communication skills </a:t>
            </a:r>
            <a:r>
              <a:rPr lang="en-US" sz="1200">
                <a:solidFill>
                  <a:srgbClr val="1E1E1E"/>
                </a:solidFill>
              </a:rPr>
              <a:t>in leadership-oriented genres, including expository responses</a:t>
            </a:r>
            <a:r>
              <a:rPr lang="en-US" sz="1200" b="1">
                <a:solidFill>
                  <a:srgbClr val="1E1E1E"/>
                </a:solidFill>
              </a:rPr>
              <a:t> </a:t>
            </a:r>
            <a:r>
              <a:rPr lang="en-US" sz="1200">
                <a:solidFill>
                  <a:srgbClr val="1E1E1E"/>
                </a:solidFill>
              </a:rPr>
              <a:t>to military scenarios and decision briefs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BE84402-6F33-36FD-DA51-A7BF9E757694}"/>
              </a:ext>
            </a:extLst>
          </p:cNvPr>
          <p:cNvSpPr/>
          <p:nvPr/>
        </p:nvSpPr>
        <p:spPr>
          <a:xfrm>
            <a:off x="397439" y="1002037"/>
            <a:ext cx="9529762" cy="193899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</a:bodyPr>
          <a:lstStyle/>
          <a:p>
            <a:pPr lvl="0">
              <a:lnSpc>
                <a:spcPct val="90000"/>
              </a:lnSpc>
              <a:defRPr/>
            </a:pPr>
            <a:r>
              <a:rPr lang="en-US" sz="1400" b="1">
                <a:solidFill>
                  <a:srgbClr val="1E1E1E"/>
                </a:solidFill>
                <a:latin typeface="Arial" panose="020B0604020202020204" pitchFamily="34" charset="0"/>
              </a:rPr>
              <a:t>ZMU IOC General Education Curriculum – English 2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3AD1795F-FE22-F3D2-9CE8-25071C506575}"/>
              </a:ext>
            </a:extLst>
          </p:cNvPr>
          <p:cNvSpPr/>
          <p:nvPr/>
        </p:nvSpPr>
        <p:spPr>
          <a:xfrm>
            <a:off x="8269398" y="1613195"/>
            <a:ext cx="3373120" cy="84641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9" tIns="72009" rIns="72009" bIns="72009" rtlCol="0" anchor="ctr"/>
          <a:lstStyle/>
          <a:p>
            <a:pPr lvl="0">
              <a:lnSpc>
                <a:spcPct val="90000"/>
              </a:lnSpc>
              <a:defRPr/>
            </a:pPr>
            <a:r>
              <a:rPr lang="en-US" b="1">
                <a:solidFill>
                  <a:srgbClr val="FFFFFF"/>
                </a:solidFill>
              </a:rPr>
              <a:t>Reading </a:t>
            </a:r>
            <a:br>
              <a:rPr lang="en-US" b="1">
                <a:solidFill>
                  <a:srgbClr val="FFFFFF"/>
                </a:solidFill>
              </a:rPr>
            </a:br>
            <a:r>
              <a:rPr lang="en-US" b="1">
                <a:solidFill>
                  <a:srgbClr val="FFFFFF"/>
                </a:solidFill>
              </a:rPr>
              <a:t>List for 2026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F938D289-CEA1-9C21-65D9-0D6D74AEC342}"/>
              </a:ext>
            </a:extLst>
          </p:cNvPr>
          <p:cNvSpPr/>
          <p:nvPr/>
        </p:nvSpPr>
        <p:spPr>
          <a:xfrm>
            <a:off x="546100" y="1609864"/>
            <a:ext cx="3373120" cy="84641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9" tIns="72009" rIns="72009" bIns="72009" rtlCol="0" anchor="ctr"/>
          <a:lstStyle/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Learning </a:t>
            </a:r>
            <a:br>
              <a:rPr kumimoji="0" lang="en-US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</a:br>
            <a:r>
              <a:rPr kumimoji="0" lang="en-US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Objectives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69E536EC-BD3A-D5DB-5B59-1DD88AEFBDB2}"/>
              </a:ext>
            </a:extLst>
          </p:cNvPr>
          <p:cNvSpPr/>
          <p:nvPr/>
        </p:nvSpPr>
        <p:spPr>
          <a:xfrm>
            <a:off x="4407749" y="1609864"/>
            <a:ext cx="3373120" cy="84641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9" tIns="72009" rIns="72009" bIns="72009" rtlCol="0" anchor="ctr"/>
          <a:lstStyle/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Learning </a:t>
            </a:r>
            <a:br>
              <a:rPr kumimoji="0" lang="en-US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</a:br>
            <a:r>
              <a:rPr kumimoji="0" lang="en-US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Outcomes</a:t>
            </a:r>
          </a:p>
        </p:txBody>
      </p:sp>
      <p:pic>
        <p:nvPicPr>
          <p:cNvPr id="55" name="Graphic 54">
            <a:extLst>
              <a:ext uri="{FF2B5EF4-FFF2-40B4-BE49-F238E27FC236}">
                <a16:creationId xmlns:a16="http://schemas.microsoft.com/office/drawing/2014/main" id="{7B4DA40F-9326-5A48-3D92-46F5E5A9E4F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051175" y="1653660"/>
            <a:ext cx="758825" cy="758825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id="{5D0163FF-52B5-19FE-3220-44C8EB9596B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932392" y="1653660"/>
            <a:ext cx="758825" cy="758825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id="{9D6D43F5-DF22-EC87-9D47-53EA2BBC57F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813608" y="1653660"/>
            <a:ext cx="758825" cy="758825"/>
          </a:xfrm>
          <a:prstGeom prst="rect">
            <a:avLst/>
          </a:prstGeom>
        </p:spPr>
      </p:pic>
      <p:sp>
        <p:nvSpPr>
          <p:cNvPr id="58" name="Right Triangle 57">
            <a:extLst>
              <a:ext uri="{FF2B5EF4-FFF2-40B4-BE49-F238E27FC236}">
                <a16:creationId xmlns:a16="http://schemas.microsoft.com/office/drawing/2014/main" id="{AECB8BB6-C24E-EB99-1221-A36B124597DC}"/>
              </a:ext>
            </a:extLst>
          </p:cNvPr>
          <p:cNvSpPr/>
          <p:nvPr/>
        </p:nvSpPr>
        <p:spPr>
          <a:xfrm>
            <a:off x="11424078" y="1390036"/>
            <a:ext cx="218440" cy="237284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9" tIns="72009" rIns="72009" bIns="72009" rtlCol="0" anchor="t"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err="1">
              <a:ln>
                <a:noFill/>
              </a:ln>
              <a:solidFill>
                <a:srgbClr val="1E1E1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9" name="Right Triangle 58">
            <a:extLst>
              <a:ext uri="{FF2B5EF4-FFF2-40B4-BE49-F238E27FC236}">
                <a16:creationId xmlns:a16="http://schemas.microsoft.com/office/drawing/2014/main" id="{F8AED6DA-0CBC-A581-1CAA-3894DABDADA2}"/>
              </a:ext>
            </a:extLst>
          </p:cNvPr>
          <p:cNvSpPr/>
          <p:nvPr/>
        </p:nvSpPr>
        <p:spPr>
          <a:xfrm rot="16200000">
            <a:off x="8278820" y="1399458"/>
            <a:ext cx="218440" cy="237284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9" tIns="72009" rIns="72009" bIns="72009" rtlCol="0" anchor="t"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err="1">
              <a:ln>
                <a:noFill/>
              </a:ln>
              <a:solidFill>
                <a:srgbClr val="1E1E1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60" name="Right Triangle 59">
            <a:extLst>
              <a:ext uri="{FF2B5EF4-FFF2-40B4-BE49-F238E27FC236}">
                <a16:creationId xmlns:a16="http://schemas.microsoft.com/office/drawing/2014/main" id="{C1E9AABD-0CB0-0838-4B40-9E578FF4BE52}"/>
              </a:ext>
            </a:extLst>
          </p:cNvPr>
          <p:cNvSpPr/>
          <p:nvPr/>
        </p:nvSpPr>
        <p:spPr>
          <a:xfrm>
            <a:off x="3700780" y="1390036"/>
            <a:ext cx="218440" cy="237284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9" tIns="72009" rIns="72009" bIns="72009" rtlCol="0" anchor="t"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err="1">
              <a:ln>
                <a:noFill/>
              </a:ln>
              <a:solidFill>
                <a:srgbClr val="1E1E1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61" name="Right Triangle 60">
            <a:extLst>
              <a:ext uri="{FF2B5EF4-FFF2-40B4-BE49-F238E27FC236}">
                <a16:creationId xmlns:a16="http://schemas.microsoft.com/office/drawing/2014/main" id="{0B0F1FA1-2469-15D4-8881-6D8FDB599B8C}"/>
              </a:ext>
            </a:extLst>
          </p:cNvPr>
          <p:cNvSpPr/>
          <p:nvPr/>
        </p:nvSpPr>
        <p:spPr>
          <a:xfrm rot="16200000">
            <a:off x="555522" y="1399458"/>
            <a:ext cx="218440" cy="237284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9" tIns="72009" rIns="72009" bIns="72009" rtlCol="0" anchor="t"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err="1">
              <a:ln>
                <a:noFill/>
              </a:ln>
              <a:solidFill>
                <a:srgbClr val="1E1E1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62" name="Right Triangle 61">
            <a:extLst>
              <a:ext uri="{FF2B5EF4-FFF2-40B4-BE49-F238E27FC236}">
                <a16:creationId xmlns:a16="http://schemas.microsoft.com/office/drawing/2014/main" id="{19925043-0B0C-00F1-160E-CDED08944AF3}"/>
              </a:ext>
            </a:extLst>
          </p:cNvPr>
          <p:cNvSpPr/>
          <p:nvPr/>
        </p:nvSpPr>
        <p:spPr>
          <a:xfrm>
            <a:off x="7562429" y="1390036"/>
            <a:ext cx="218440" cy="237284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9" tIns="72009" rIns="72009" bIns="72009" rtlCol="0" anchor="t"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err="1">
              <a:ln>
                <a:noFill/>
              </a:ln>
              <a:solidFill>
                <a:srgbClr val="1E1E1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63" name="Right Triangle 62">
            <a:extLst>
              <a:ext uri="{FF2B5EF4-FFF2-40B4-BE49-F238E27FC236}">
                <a16:creationId xmlns:a16="http://schemas.microsoft.com/office/drawing/2014/main" id="{861FD579-93E7-DCF5-C4BE-12B09785770C}"/>
              </a:ext>
            </a:extLst>
          </p:cNvPr>
          <p:cNvSpPr/>
          <p:nvPr/>
        </p:nvSpPr>
        <p:spPr>
          <a:xfrm rot="16200000">
            <a:off x="4417171" y="1399458"/>
            <a:ext cx="218440" cy="237284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9" tIns="72009" rIns="72009" bIns="72009" rtlCol="0" anchor="t"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err="1">
              <a:ln>
                <a:noFill/>
              </a:ln>
              <a:solidFill>
                <a:srgbClr val="1E1E1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948888D-50B6-2652-2E50-D50BA2BC88A7}"/>
              </a:ext>
            </a:extLst>
          </p:cNvPr>
          <p:cNvSpPr/>
          <p:nvPr/>
        </p:nvSpPr>
        <p:spPr>
          <a:xfrm>
            <a:off x="9525614" y="995462"/>
            <a:ext cx="2286000" cy="152400"/>
          </a:xfrm>
          <a:prstGeom prst="rect">
            <a:avLst/>
          </a:prstGeom>
          <a:noFill/>
          <a:ln w="635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6350" cap="flat" cmpd="sng" algn="ctr">
                <a:solidFill>
                  <a:schemeClr val="tx1"/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Non-Exhaustive</a:t>
            </a:r>
          </a:p>
        </p:txBody>
      </p:sp>
    </p:spTree>
    <p:extLst>
      <p:ext uri="{BB962C8B-B14F-4D97-AF65-F5344CB8AC3E}">
        <p14:creationId xmlns:p14="http://schemas.microsoft.com/office/powerpoint/2010/main" val="30373951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0A586E-EBA4-0C92-8DD0-F45E5473E7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think-cell data - do not delete" hidden="1">
            <a:extLst>
              <a:ext uri="{FF2B5EF4-FFF2-40B4-BE49-F238E27FC236}">
                <a16:creationId xmlns:a16="http://schemas.microsoft.com/office/drawing/2014/main" id="{F3263C5D-35A0-2AE1-E590-67B06B8EC483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67823132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95" imgH="394" progId="TCLayout.ActiveDocument.1">
                  <p:embed/>
                </p:oleObj>
              </mc:Choice>
              <mc:Fallback>
                <p:oleObj name="think-cell Slide" r:id="rId4" imgW="395" imgH="394" progId="TCLayout.ActiveDocument.1">
                  <p:embed/>
                  <p:pic>
                    <p:nvPicPr>
                      <p:cNvPr id="18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F3263C5D-35A0-2AE1-E590-67B06B8EC48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itle 1">
            <a:extLst>
              <a:ext uri="{FF2B5EF4-FFF2-40B4-BE49-F238E27FC236}">
                <a16:creationId xmlns:a16="http://schemas.microsoft.com/office/drawing/2014/main" id="{624BCB17-A30F-EBB9-86A7-11F6F1AD7896}"/>
              </a:ext>
            </a:extLst>
          </p:cNvPr>
          <p:cNvSpPr txBox="1">
            <a:spLocks/>
          </p:cNvSpPr>
          <p:nvPr/>
        </p:nvSpPr>
        <p:spPr>
          <a:xfrm>
            <a:off x="389709" y="389713"/>
            <a:ext cx="9281065" cy="553998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lumMod val="100000"/>
                  </a:srgbClr>
                </a:solidFill>
              </a14:hiddenFill>
            </a:ext>
          </a:extLst>
        </p:spPr>
        <p:txBody>
          <a:bodyPr vert="horz" lIns="0" tIns="0" rIns="0" bIns="0" anchor="t">
            <a:noAutofit/>
          </a:bodyPr>
          <a:lstStyle>
            <a:lvl1pPr marL="0" algn="l" defTabSz="685818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rgbClr val="000000">
                    <a:lumMod val="100000"/>
                  </a:srgbClr>
                </a:solidFill>
                <a:latin typeface="Arial" panose="020B0604020202020204" pitchFamily="34" charset="0"/>
              </a:rPr>
              <a:t>Emirati Studies </a:t>
            </a:r>
            <a:r>
              <a:rPr lang="en-US"/>
              <a:t>is a leadership-focused study of how Emirati identity, heritage, and national vision shape the responsibilities of future officers</a:t>
            </a:r>
            <a:endParaRPr lang="en-US">
              <a:solidFill>
                <a:srgbClr val="000000">
                  <a:lumMod val="100000"/>
                </a:srgbClr>
              </a:solidFill>
              <a:latin typeface="Arial" panose="020B0604020202020204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91A5DFD-C24A-732D-4C29-463DB4A5C00F}"/>
              </a:ext>
            </a:extLst>
          </p:cNvPr>
          <p:cNvSpPr/>
          <p:nvPr/>
        </p:nvSpPr>
        <p:spPr>
          <a:xfrm>
            <a:off x="10827459" y="0"/>
            <a:ext cx="1364541" cy="31684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9" tIns="72009" rIns="72009" bIns="72009" rtlCol="0" anchor="ctr"/>
          <a:lstStyle/>
          <a:p>
            <a:pPr algn="l">
              <a:lnSpc>
                <a:spcPct val="90000"/>
              </a:lnSpc>
            </a:pPr>
            <a:r>
              <a:rPr lang="en-US" sz="1000" b="1">
                <a:solidFill>
                  <a:schemeClr val="bg1"/>
                </a:solidFill>
              </a:rPr>
              <a:t>Emirati Studies</a:t>
            </a:r>
          </a:p>
        </p:txBody>
      </p:sp>
      <p:sp>
        <p:nvSpPr>
          <p:cNvPr id="7" name="Text Placeholder 27">
            <a:extLst>
              <a:ext uri="{FF2B5EF4-FFF2-40B4-BE49-F238E27FC236}">
                <a16:creationId xmlns:a16="http://schemas.microsoft.com/office/drawing/2014/main" id="{69FDE7E8-6A3E-2AAB-C2C1-C144A0646F28}"/>
              </a:ext>
            </a:extLst>
          </p:cNvPr>
          <p:cNvSpPr txBox="1">
            <a:spLocks/>
          </p:cNvSpPr>
          <p:nvPr/>
        </p:nvSpPr>
        <p:spPr>
          <a:xfrm>
            <a:off x="389709" y="6496471"/>
            <a:ext cx="5321345" cy="237284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lumMod val="100000"/>
                  </a:srgbClr>
                </a:solidFill>
              </a14:hiddenFill>
            </a:ext>
          </a:extLst>
        </p:spPr>
        <p:txBody>
          <a:bodyPr lIns="0" tIns="0" rIns="0" bIns="0" anchor="b">
            <a:noAutofit/>
          </a:bodyPr>
          <a:lstStyle>
            <a:lvl1pPr marL="0" indent="0" algn="l" defTabSz="685818" rtl="0" eaLnBrk="1" latinLnBrk="0" hangingPunct="1">
              <a:lnSpc>
                <a:spcPct val="90000"/>
              </a:lnSpc>
              <a:spcBef>
                <a:spcPts val="450"/>
              </a:spcBef>
              <a:spcAft>
                <a:spcPts val="450"/>
              </a:spcAft>
              <a:buFont typeface="Arial" panose="020B0604020202020204" pitchFamily="34" charset="0"/>
              <a:buNone/>
              <a:defRPr lang="en-US" sz="1401" kern="1200" noProof="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35004" indent="-135004" algn="l" defTabSz="685818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450"/>
              </a:spcAft>
              <a:buFont typeface="System Font Regular"/>
              <a:buChar char="–"/>
              <a:tabLst/>
              <a:defRPr sz="1401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270007" indent="-135004" algn="l" defTabSz="685818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450"/>
              </a:spcAft>
              <a:buFont typeface="System Font Regular"/>
              <a:buChar char="–"/>
              <a:tabLst/>
              <a:defRPr sz="1401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405011" indent="-135004" algn="l" defTabSz="685818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450"/>
              </a:spcAft>
              <a:buFont typeface="System Font Regular"/>
              <a:buChar char="–"/>
              <a:tabLst/>
              <a:defRPr sz="1401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540014" indent="-135004" algn="l" defTabSz="685818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450"/>
              </a:spcAft>
              <a:buFont typeface="System Font Regular"/>
              <a:buChar char="–"/>
              <a:tabLst/>
              <a:defRPr sz="1401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0" indent="0" algn="l" defTabSz="685818" rtl="0" eaLnBrk="1" latinLnBrk="0" hangingPunct="1">
              <a:lnSpc>
                <a:spcPct val="90000"/>
              </a:lnSpc>
              <a:spcBef>
                <a:spcPts val="450"/>
              </a:spcBef>
              <a:spcAft>
                <a:spcPts val="450"/>
              </a:spcAft>
              <a:buFont typeface="Arial" panose="020B0604020202020204" pitchFamily="34" charset="0"/>
              <a:buNone/>
              <a:tabLst/>
              <a:defRPr sz="8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685818" rtl="0" eaLnBrk="1" latinLnBrk="0" hangingPunct="1">
              <a:lnSpc>
                <a:spcPct val="90000"/>
              </a:lnSpc>
              <a:spcBef>
                <a:spcPts val="450"/>
              </a:spcBef>
              <a:spcAft>
                <a:spcPts val="450"/>
              </a:spcAft>
              <a:buFont typeface="Arial" panose="020B0604020202020204" pitchFamily="34" charset="0"/>
              <a:buNone/>
              <a:tabLst/>
              <a:defRPr sz="8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685818" rtl="0" eaLnBrk="1" latinLnBrk="0" hangingPunct="1">
              <a:lnSpc>
                <a:spcPct val="90000"/>
              </a:lnSpc>
              <a:spcBef>
                <a:spcPts val="450"/>
              </a:spcBef>
              <a:spcAft>
                <a:spcPts val="450"/>
              </a:spcAft>
              <a:buFont typeface="Arial" panose="020B0604020202020204" pitchFamily="34" charset="0"/>
              <a:buNone/>
              <a:tabLst/>
              <a:defRPr sz="8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685818" rtl="0" eaLnBrk="1" latinLnBrk="0" hangingPunct="1">
              <a:lnSpc>
                <a:spcPct val="90000"/>
              </a:lnSpc>
              <a:spcBef>
                <a:spcPts val="450"/>
              </a:spcBef>
              <a:spcAft>
                <a:spcPts val="450"/>
              </a:spcAft>
              <a:buFont typeface="Arial" panose="020B0604020202020204" pitchFamily="34" charset="0"/>
              <a:buNone/>
              <a:tabLst/>
              <a:defRPr sz="8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>
                <a:solidFill>
                  <a:schemeClr val="tx1">
                    <a:lumMod val="100000"/>
                  </a:schemeClr>
                </a:solidFill>
                <a:latin typeface="Arial" panose="020B0604020202020204" pitchFamily="34" charset="0"/>
              </a:rPr>
              <a:t>Source: ZMU, SUAD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1F523A5-0E84-7E23-8904-4D0920B13D0A}"/>
              </a:ext>
            </a:extLst>
          </p:cNvPr>
          <p:cNvSpPr/>
          <p:nvPr/>
        </p:nvSpPr>
        <p:spPr>
          <a:xfrm>
            <a:off x="8487838" y="1289205"/>
            <a:ext cx="2936240" cy="4886325"/>
          </a:xfrm>
          <a:prstGeom prst="roundRect">
            <a:avLst>
              <a:gd name="adj" fmla="val 7468"/>
            </a:avLst>
          </a:prstGeom>
          <a:solidFill>
            <a:schemeClr val="bg1"/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1188720" rIns="182880" bIns="72009" rtlCol="0" anchor="t"/>
          <a:lstStyle/>
          <a:p>
            <a:pPr marL="152400" indent="-152400">
              <a:lnSpc>
                <a:spcPct val="90000"/>
              </a:lnSpc>
              <a:spcBef>
                <a:spcPts val="600"/>
              </a:spcBef>
              <a:buClr>
                <a:srgbClr val="1E1E1E"/>
              </a:buClr>
              <a:buSzPct val="100000"/>
              <a:buFont typeface="Arial" panose="020B0604020202020204" pitchFamily="34" charset="0"/>
              <a:buChar char="–"/>
            </a:pPr>
            <a:r>
              <a:rPr lang="en-US" sz="1200">
                <a:solidFill>
                  <a:srgbClr val="1E1E1E"/>
                </a:solidFill>
              </a:rPr>
              <a:t>“MOE Contemporary Emirati Studies Textbook” (2024 edition)</a:t>
            </a:r>
          </a:p>
          <a:p>
            <a:pPr marL="152400" indent="-152400">
              <a:lnSpc>
                <a:spcPct val="90000"/>
              </a:lnSpc>
              <a:spcBef>
                <a:spcPts val="600"/>
              </a:spcBef>
              <a:buClr>
                <a:srgbClr val="1E1E1E"/>
              </a:buClr>
              <a:buSzPct val="100000"/>
              <a:buFont typeface="Arial" panose="020B0604020202020204" pitchFamily="34" charset="0"/>
              <a:buChar char="–"/>
            </a:pPr>
            <a:r>
              <a:rPr lang="en-US" sz="1200">
                <a:solidFill>
                  <a:srgbClr val="1E1E1E"/>
                </a:solidFill>
              </a:rPr>
              <a:t>UAE Vision 2021, We the UAE 2031, Centennial 2071</a:t>
            </a:r>
          </a:p>
          <a:p>
            <a:pPr marL="152400" indent="-152400">
              <a:lnSpc>
                <a:spcPct val="90000"/>
              </a:lnSpc>
              <a:spcBef>
                <a:spcPts val="600"/>
              </a:spcBef>
              <a:buClr>
                <a:srgbClr val="1E1E1E"/>
              </a:buClr>
              <a:buSzPct val="100000"/>
              <a:buFont typeface="Arial" panose="020B0604020202020204" pitchFamily="34" charset="0"/>
              <a:buChar char="–"/>
            </a:pPr>
            <a:r>
              <a:rPr lang="en-US" sz="1200">
                <a:solidFill>
                  <a:srgbClr val="1E1E1E"/>
                </a:solidFill>
              </a:rPr>
              <a:t>Selected MOFA briefs on UAE domestic and foreign policy</a:t>
            </a:r>
          </a:p>
          <a:p>
            <a:pPr marL="152400" indent="-152400">
              <a:lnSpc>
                <a:spcPct val="90000"/>
              </a:lnSpc>
              <a:spcBef>
                <a:spcPts val="600"/>
              </a:spcBef>
              <a:buClr>
                <a:srgbClr val="1E1E1E"/>
              </a:buClr>
              <a:buSzPct val="100000"/>
              <a:buFont typeface="Arial" panose="020B0604020202020204" pitchFamily="34" charset="0"/>
              <a:buChar char="–"/>
            </a:pPr>
            <a:r>
              <a:rPr lang="en-US" sz="1200">
                <a:solidFill>
                  <a:srgbClr val="1E1E1E"/>
                </a:solidFill>
              </a:rPr>
              <a:t>Excerpts from UAE leadership speeches on identity, unity, and service</a:t>
            </a:r>
          </a:p>
          <a:p>
            <a:pPr marL="152400" indent="-152400">
              <a:lnSpc>
                <a:spcPct val="90000"/>
              </a:lnSpc>
              <a:spcBef>
                <a:spcPts val="600"/>
              </a:spcBef>
              <a:buClr>
                <a:srgbClr val="1E1E1E"/>
              </a:buClr>
              <a:buSzPct val="100000"/>
              <a:buFont typeface="Arial" panose="020B0604020202020204" pitchFamily="34" charset="0"/>
              <a:buChar char="–"/>
            </a:pPr>
            <a:r>
              <a:rPr lang="en-US" sz="1200">
                <a:solidFill>
                  <a:srgbClr val="1E1E1E"/>
                </a:solidFill>
              </a:rPr>
              <a:t>Government archival videos on UAE history, development, and heritage</a:t>
            </a:r>
          </a:p>
          <a:p>
            <a:pPr marL="152400" indent="-152400">
              <a:lnSpc>
                <a:spcPct val="90000"/>
              </a:lnSpc>
              <a:spcBef>
                <a:spcPts val="600"/>
              </a:spcBef>
              <a:buClr>
                <a:srgbClr val="1E1E1E"/>
              </a:buClr>
              <a:buSzPct val="100000"/>
              <a:buFont typeface="Arial" panose="020B0604020202020204" pitchFamily="34" charset="0"/>
              <a:buChar char="–"/>
            </a:pPr>
            <a:r>
              <a:rPr lang="en-US" sz="1200">
                <a:solidFill>
                  <a:srgbClr val="1E1E1E"/>
                </a:solidFill>
              </a:rPr>
              <a:t>Curated national narratives from official media and international outlets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15D01B17-1537-5373-21ED-A051CA75D012}"/>
              </a:ext>
            </a:extLst>
          </p:cNvPr>
          <p:cNvSpPr/>
          <p:nvPr/>
        </p:nvSpPr>
        <p:spPr>
          <a:xfrm>
            <a:off x="753545" y="1285874"/>
            <a:ext cx="2936240" cy="4886325"/>
          </a:xfrm>
          <a:prstGeom prst="roundRect">
            <a:avLst>
              <a:gd name="adj" fmla="val 7468"/>
            </a:avLst>
          </a:prstGeom>
          <a:solidFill>
            <a:schemeClr val="bg1"/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1188720" rIns="182880" bIns="72009" rtlCol="0" anchor="t"/>
          <a:lstStyle/>
          <a:p>
            <a:pPr marL="177800" indent="-177800">
              <a:lnSpc>
                <a:spcPct val="90000"/>
              </a:lnSpc>
              <a:spcAft>
                <a:spcPts val="600"/>
              </a:spcAft>
              <a:buClr>
                <a:srgbClr val="1E1E1E"/>
              </a:buClr>
              <a:buSzPct val="100000"/>
              <a:buFont typeface="Arial" panose="020B0604020202020204" pitchFamily="34" charset="0"/>
              <a:buChar char="–"/>
              <a:defRPr/>
            </a:pPr>
            <a:r>
              <a:rPr lang="en-US" sz="1200" b="1">
                <a:solidFill>
                  <a:srgbClr val="1E1E1E"/>
                </a:solidFill>
              </a:rPr>
              <a:t>Build foundational understanding of UAE history, </a:t>
            </a:r>
            <a:r>
              <a:rPr lang="en-US" sz="1200">
                <a:solidFill>
                  <a:srgbClr val="1E1E1E"/>
                </a:solidFill>
              </a:rPr>
              <a:t>society, institutions, and values, through diverse sources</a:t>
            </a:r>
          </a:p>
          <a:p>
            <a:pPr marL="177800" indent="-177800">
              <a:lnSpc>
                <a:spcPct val="90000"/>
              </a:lnSpc>
              <a:spcAft>
                <a:spcPts val="600"/>
              </a:spcAft>
              <a:buClr>
                <a:srgbClr val="1E1E1E"/>
              </a:buClr>
              <a:buSzPct val="100000"/>
              <a:buFont typeface="Arial" panose="020B0604020202020204" pitchFamily="34" charset="0"/>
              <a:buChar char="–"/>
              <a:defRPr/>
            </a:pPr>
            <a:r>
              <a:rPr lang="en-US" sz="1200" b="1">
                <a:solidFill>
                  <a:srgbClr val="1E1E1E"/>
                </a:solidFill>
              </a:rPr>
              <a:t>Connect heritage, unity, and national vision</a:t>
            </a:r>
            <a:r>
              <a:rPr lang="en-US" sz="1200">
                <a:solidFill>
                  <a:srgbClr val="1E1E1E"/>
                </a:solidFill>
              </a:rPr>
              <a:t> to the responsibilities of future officers</a:t>
            </a:r>
          </a:p>
          <a:p>
            <a:pPr marL="177800" indent="-177800">
              <a:lnSpc>
                <a:spcPct val="90000"/>
              </a:lnSpc>
              <a:spcAft>
                <a:spcPts val="600"/>
              </a:spcAft>
              <a:buClr>
                <a:srgbClr val="1E1E1E"/>
              </a:buClr>
              <a:buSzPct val="100000"/>
              <a:buFont typeface="Arial" panose="020B0604020202020204" pitchFamily="34" charset="0"/>
              <a:buChar char="–"/>
              <a:defRPr/>
            </a:pPr>
            <a:r>
              <a:rPr lang="en-US" sz="1200" b="1">
                <a:solidFill>
                  <a:srgbClr val="1E1E1E"/>
                </a:solidFill>
              </a:rPr>
              <a:t>Develop</a:t>
            </a:r>
            <a:r>
              <a:rPr lang="en-US" sz="1200">
                <a:solidFill>
                  <a:srgbClr val="1E1E1E"/>
                </a:solidFill>
              </a:rPr>
              <a:t> </a:t>
            </a:r>
            <a:r>
              <a:rPr lang="en-US" sz="1200" b="1">
                <a:solidFill>
                  <a:srgbClr val="1E1E1E"/>
                </a:solidFill>
              </a:rPr>
              <a:t>historical-narrative analysis skills </a:t>
            </a:r>
            <a:r>
              <a:rPr lang="en-US" sz="1200">
                <a:solidFill>
                  <a:srgbClr val="1E1E1E"/>
                </a:solidFill>
              </a:rPr>
              <a:t>by comparing how different sources represent the UAE and its national stories</a:t>
            </a:r>
          </a:p>
          <a:p>
            <a:pPr marL="177800" indent="-177800">
              <a:lnSpc>
                <a:spcPct val="90000"/>
              </a:lnSpc>
              <a:spcAft>
                <a:spcPts val="600"/>
              </a:spcAft>
              <a:buClr>
                <a:srgbClr val="1E1E1E"/>
              </a:buClr>
              <a:buSzPct val="100000"/>
              <a:buFont typeface="Arial" panose="020B0604020202020204" pitchFamily="34" charset="0"/>
              <a:buChar char="–"/>
              <a:defRPr/>
            </a:pPr>
            <a:r>
              <a:rPr lang="en-US" sz="1200" b="1">
                <a:solidFill>
                  <a:srgbClr val="1E1E1E"/>
                </a:solidFill>
              </a:rPr>
              <a:t>Explore</a:t>
            </a:r>
            <a:r>
              <a:rPr lang="en-US" sz="1200">
                <a:solidFill>
                  <a:srgbClr val="1E1E1E"/>
                </a:solidFill>
              </a:rPr>
              <a:t> </a:t>
            </a:r>
            <a:r>
              <a:rPr lang="en-US" sz="1200" b="1">
                <a:solidFill>
                  <a:srgbClr val="1E1E1E"/>
                </a:solidFill>
              </a:rPr>
              <a:t>how identity and values inform early leadership instincts</a:t>
            </a:r>
            <a:r>
              <a:rPr lang="en-US" sz="1200">
                <a:solidFill>
                  <a:srgbClr val="1E1E1E"/>
                </a:solidFill>
              </a:rPr>
              <a:t>, laying groundwork for later ethical, leadership, and strategic learning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50E5F2D5-1C07-3AD5-6B05-850EBACCE4C9}"/>
              </a:ext>
            </a:extLst>
          </p:cNvPr>
          <p:cNvSpPr/>
          <p:nvPr/>
        </p:nvSpPr>
        <p:spPr>
          <a:xfrm>
            <a:off x="4626189" y="1285874"/>
            <a:ext cx="2936240" cy="4886325"/>
          </a:xfrm>
          <a:prstGeom prst="roundRect">
            <a:avLst>
              <a:gd name="adj" fmla="val 7468"/>
            </a:avLst>
          </a:prstGeom>
          <a:solidFill>
            <a:schemeClr val="bg1"/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1188720" rIns="182880" bIns="72009" rtlCol="0" anchor="t"/>
          <a:lstStyle/>
          <a:p>
            <a:pPr marL="177800" indent="-177800">
              <a:lnSpc>
                <a:spcPct val="90000"/>
              </a:lnSpc>
              <a:spcAft>
                <a:spcPts val="600"/>
              </a:spcAft>
              <a:buClr>
                <a:srgbClr val="1E1E1E"/>
              </a:buClr>
              <a:buSzPct val="100000"/>
              <a:buFont typeface="Arial" panose="020B0604020202020204" pitchFamily="34" charset="0"/>
              <a:buChar char="–"/>
              <a:defRPr/>
            </a:pPr>
            <a:r>
              <a:rPr lang="en-US" sz="1200" b="1">
                <a:solidFill>
                  <a:srgbClr val="1E1E1E"/>
                </a:solidFill>
              </a:rPr>
              <a:t>Explain how UAE development, governance, and social systems have evolved</a:t>
            </a:r>
          </a:p>
          <a:p>
            <a:pPr marL="177800" indent="-177800">
              <a:lnSpc>
                <a:spcPct val="90000"/>
              </a:lnSpc>
              <a:spcAft>
                <a:spcPts val="600"/>
              </a:spcAft>
              <a:buClr>
                <a:srgbClr val="1E1E1E"/>
              </a:buClr>
              <a:buSzPct val="100000"/>
              <a:buFont typeface="Arial" panose="020B0604020202020204" pitchFamily="34" charset="0"/>
              <a:buChar char="–"/>
              <a:defRPr/>
            </a:pPr>
            <a:r>
              <a:rPr lang="en-US" sz="1200" b="1">
                <a:solidFill>
                  <a:srgbClr val="1E1E1E"/>
                </a:solidFill>
              </a:rPr>
              <a:t>Describe how elements of Emirati history and heritage shape their early attitudes toward service</a:t>
            </a:r>
            <a:r>
              <a:rPr lang="en-US" sz="1200">
                <a:solidFill>
                  <a:srgbClr val="1E1E1E"/>
                </a:solidFill>
              </a:rPr>
              <a:t>, teamwork, and responsibility as cadets</a:t>
            </a:r>
          </a:p>
          <a:p>
            <a:pPr marL="177800" indent="-177800">
              <a:lnSpc>
                <a:spcPct val="90000"/>
              </a:lnSpc>
              <a:spcAft>
                <a:spcPts val="600"/>
              </a:spcAft>
              <a:buClr>
                <a:srgbClr val="1E1E1E"/>
              </a:buClr>
              <a:buSzPct val="100000"/>
              <a:buFont typeface="Arial" panose="020B0604020202020204" pitchFamily="34" charset="0"/>
              <a:buChar char="–"/>
              <a:defRPr/>
            </a:pPr>
            <a:r>
              <a:rPr lang="en-US" sz="1200" b="1">
                <a:solidFill>
                  <a:srgbClr val="1E1E1E"/>
                </a:solidFill>
              </a:rPr>
              <a:t>Analyze differing representations of Emirati identity </a:t>
            </a:r>
            <a:r>
              <a:rPr lang="en-US" sz="1200">
                <a:solidFill>
                  <a:srgbClr val="1E1E1E"/>
                </a:solidFill>
              </a:rPr>
              <a:t>across various sources</a:t>
            </a:r>
          </a:p>
          <a:p>
            <a:pPr marL="177800" indent="-177800">
              <a:lnSpc>
                <a:spcPct val="90000"/>
              </a:lnSpc>
              <a:spcAft>
                <a:spcPts val="600"/>
              </a:spcAft>
              <a:buClr>
                <a:srgbClr val="1E1E1E"/>
              </a:buClr>
              <a:buSzPct val="100000"/>
              <a:buFont typeface="Arial" panose="020B0604020202020204" pitchFamily="34" charset="0"/>
              <a:buChar char="–"/>
              <a:defRPr/>
            </a:pPr>
            <a:r>
              <a:rPr lang="en-US" sz="1200">
                <a:solidFill>
                  <a:srgbClr val="1E1E1E"/>
                </a:solidFill>
              </a:rPr>
              <a:t>Synthesize course insights into a personalized “</a:t>
            </a:r>
            <a:r>
              <a:rPr lang="en-US" sz="1200" b="1">
                <a:solidFill>
                  <a:srgbClr val="1E1E1E"/>
                </a:solidFill>
              </a:rPr>
              <a:t>My Emirati Leadership Doctrine</a:t>
            </a:r>
            <a:r>
              <a:rPr lang="en-US" sz="1200">
                <a:solidFill>
                  <a:srgbClr val="1E1E1E"/>
                </a:solidFill>
              </a:rPr>
              <a:t>,” articulating their identity, values, and leadership philosophy, grounded in Sheikh Zayed’s legacy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50B6760-14D9-2BCF-503A-D0B365F706CB}"/>
              </a:ext>
            </a:extLst>
          </p:cNvPr>
          <p:cNvSpPr/>
          <p:nvPr/>
        </p:nvSpPr>
        <p:spPr>
          <a:xfrm>
            <a:off x="397439" y="1002037"/>
            <a:ext cx="9529762" cy="193899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</a:bodyPr>
          <a:lstStyle/>
          <a:p>
            <a:pPr lvl="0">
              <a:lnSpc>
                <a:spcPct val="90000"/>
              </a:lnSpc>
              <a:defRPr/>
            </a:pPr>
            <a:r>
              <a:rPr lang="en-US" sz="1400" b="1">
                <a:solidFill>
                  <a:srgbClr val="1E1E1E"/>
                </a:solidFill>
                <a:latin typeface="Arial" panose="020B0604020202020204" pitchFamily="34" charset="0"/>
              </a:rPr>
              <a:t>ZMU IOC General Education Curriculum – Emirati Studies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EE1C428B-B16E-2041-0C61-FDF0775CAA01}"/>
              </a:ext>
            </a:extLst>
          </p:cNvPr>
          <p:cNvSpPr/>
          <p:nvPr/>
        </p:nvSpPr>
        <p:spPr>
          <a:xfrm>
            <a:off x="8269398" y="1613195"/>
            <a:ext cx="3373120" cy="84641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9" tIns="72009" rIns="72009" bIns="72009" rtlCol="0" anchor="ctr"/>
          <a:lstStyle/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Reading </a:t>
            </a:r>
            <a:b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</a:b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List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261C114A-6C9E-00B9-8A19-CCB0A2B8366B}"/>
              </a:ext>
            </a:extLst>
          </p:cNvPr>
          <p:cNvSpPr/>
          <p:nvPr/>
        </p:nvSpPr>
        <p:spPr>
          <a:xfrm>
            <a:off x="546100" y="1609864"/>
            <a:ext cx="3373120" cy="84641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9" tIns="72009" rIns="72009" bIns="72009" rtlCol="0" anchor="ctr"/>
          <a:lstStyle/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Learning </a:t>
            </a:r>
            <a:br>
              <a:rPr kumimoji="0" lang="en-US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</a:br>
            <a:r>
              <a:rPr kumimoji="0" lang="en-US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Objectives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1DE30472-624E-F7A8-6FF7-8E8207054C0D}"/>
              </a:ext>
            </a:extLst>
          </p:cNvPr>
          <p:cNvSpPr/>
          <p:nvPr/>
        </p:nvSpPr>
        <p:spPr>
          <a:xfrm>
            <a:off x="4407749" y="1609864"/>
            <a:ext cx="3373120" cy="84641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9" tIns="72009" rIns="72009" bIns="72009" rtlCol="0" anchor="ctr"/>
          <a:lstStyle/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Learning </a:t>
            </a:r>
            <a:br>
              <a:rPr kumimoji="0" lang="en-US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</a:br>
            <a:r>
              <a:rPr kumimoji="0" lang="en-US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Outcomes</a:t>
            </a:r>
          </a:p>
        </p:txBody>
      </p:sp>
      <p:pic>
        <p:nvPicPr>
          <p:cNvPr id="60" name="Graphic 59">
            <a:extLst>
              <a:ext uri="{FF2B5EF4-FFF2-40B4-BE49-F238E27FC236}">
                <a16:creationId xmlns:a16="http://schemas.microsoft.com/office/drawing/2014/main" id="{7FECFFD2-FD71-E340-7009-07BD8EB0FA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051175" y="1653660"/>
            <a:ext cx="758825" cy="758825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id="{014243A7-6DCF-C90A-E128-FC4D7AA7B52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932392" y="1653660"/>
            <a:ext cx="758825" cy="758825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id="{19DA5090-0277-ED97-278D-EB921A1E88A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813608" y="1653660"/>
            <a:ext cx="758825" cy="758825"/>
          </a:xfrm>
          <a:prstGeom prst="rect">
            <a:avLst/>
          </a:prstGeom>
        </p:spPr>
      </p:pic>
      <p:sp>
        <p:nvSpPr>
          <p:cNvPr id="63" name="Right Triangle 62">
            <a:extLst>
              <a:ext uri="{FF2B5EF4-FFF2-40B4-BE49-F238E27FC236}">
                <a16:creationId xmlns:a16="http://schemas.microsoft.com/office/drawing/2014/main" id="{4C22D9C0-309C-2D62-5A9C-3A6AEA877F60}"/>
              </a:ext>
            </a:extLst>
          </p:cNvPr>
          <p:cNvSpPr/>
          <p:nvPr/>
        </p:nvSpPr>
        <p:spPr>
          <a:xfrm>
            <a:off x="11424078" y="1390036"/>
            <a:ext cx="218440" cy="237284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9" tIns="72009" rIns="72009" bIns="72009" rtlCol="0" anchor="t"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err="1">
              <a:ln>
                <a:noFill/>
              </a:ln>
              <a:solidFill>
                <a:srgbClr val="1E1E1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64" name="Right Triangle 63">
            <a:extLst>
              <a:ext uri="{FF2B5EF4-FFF2-40B4-BE49-F238E27FC236}">
                <a16:creationId xmlns:a16="http://schemas.microsoft.com/office/drawing/2014/main" id="{CC20B551-B0FF-93B1-64BC-EE8E8656D789}"/>
              </a:ext>
            </a:extLst>
          </p:cNvPr>
          <p:cNvSpPr/>
          <p:nvPr/>
        </p:nvSpPr>
        <p:spPr>
          <a:xfrm rot="16200000">
            <a:off x="8278820" y="1399458"/>
            <a:ext cx="218440" cy="237284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9" tIns="72009" rIns="72009" bIns="72009" rtlCol="0" anchor="t"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err="1">
              <a:ln>
                <a:noFill/>
              </a:ln>
              <a:solidFill>
                <a:srgbClr val="1E1E1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65" name="Right Triangle 64">
            <a:extLst>
              <a:ext uri="{FF2B5EF4-FFF2-40B4-BE49-F238E27FC236}">
                <a16:creationId xmlns:a16="http://schemas.microsoft.com/office/drawing/2014/main" id="{8EFD2F1F-A378-0D93-6897-E2883A3331F9}"/>
              </a:ext>
            </a:extLst>
          </p:cNvPr>
          <p:cNvSpPr/>
          <p:nvPr/>
        </p:nvSpPr>
        <p:spPr>
          <a:xfrm>
            <a:off x="3700780" y="1390036"/>
            <a:ext cx="218440" cy="237284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9" tIns="72009" rIns="72009" bIns="72009" rtlCol="0" anchor="t"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err="1">
              <a:ln>
                <a:noFill/>
              </a:ln>
              <a:solidFill>
                <a:srgbClr val="1E1E1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66" name="Right Triangle 65">
            <a:extLst>
              <a:ext uri="{FF2B5EF4-FFF2-40B4-BE49-F238E27FC236}">
                <a16:creationId xmlns:a16="http://schemas.microsoft.com/office/drawing/2014/main" id="{FF52CBF7-CE5A-57A5-21E9-9E97865102A5}"/>
              </a:ext>
            </a:extLst>
          </p:cNvPr>
          <p:cNvSpPr/>
          <p:nvPr/>
        </p:nvSpPr>
        <p:spPr>
          <a:xfrm rot="16200000">
            <a:off x="555522" y="1399458"/>
            <a:ext cx="218440" cy="237284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9" tIns="72009" rIns="72009" bIns="72009" rtlCol="0" anchor="t"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err="1">
              <a:ln>
                <a:noFill/>
              </a:ln>
              <a:solidFill>
                <a:srgbClr val="1E1E1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67" name="Right Triangle 66">
            <a:extLst>
              <a:ext uri="{FF2B5EF4-FFF2-40B4-BE49-F238E27FC236}">
                <a16:creationId xmlns:a16="http://schemas.microsoft.com/office/drawing/2014/main" id="{6DBA6C01-5CC1-E1F9-52D9-B27F6D132469}"/>
              </a:ext>
            </a:extLst>
          </p:cNvPr>
          <p:cNvSpPr/>
          <p:nvPr/>
        </p:nvSpPr>
        <p:spPr>
          <a:xfrm>
            <a:off x="7562429" y="1390036"/>
            <a:ext cx="218440" cy="237284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9" tIns="72009" rIns="72009" bIns="72009" rtlCol="0" anchor="t"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err="1">
              <a:ln>
                <a:noFill/>
              </a:ln>
              <a:solidFill>
                <a:srgbClr val="1E1E1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68" name="Right Triangle 67">
            <a:extLst>
              <a:ext uri="{FF2B5EF4-FFF2-40B4-BE49-F238E27FC236}">
                <a16:creationId xmlns:a16="http://schemas.microsoft.com/office/drawing/2014/main" id="{385D527C-667F-8728-7E8F-43C3ACEF3487}"/>
              </a:ext>
            </a:extLst>
          </p:cNvPr>
          <p:cNvSpPr/>
          <p:nvPr/>
        </p:nvSpPr>
        <p:spPr>
          <a:xfrm rot="16200000">
            <a:off x="4417171" y="1399458"/>
            <a:ext cx="218440" cy="237284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9" tIns="72009" rIns="72009" bIns="72009" rtlCol="0" anchor="t"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err="1">
              <a:ln>
                <a:noFill/>
              </a:ln>
              <a:solidFill>
                <a:srgbClr val="1E1E1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64FD0D2-8D90-3C5C-509C-EBB7E0A69976}"/>
              </a:ext>
            </a:extLst>
          </p:cNvPr>
          <p:cNvSpPr/>
          <p:nvPr/>
        </p:nvSpPr>
        <p:spPr>
          <a:xfrm>
            <a:off x="9525614" y="995462"/>
            <a:ext cx="2286000" cy="152400"/>
          </a:xfrm>
          <a:prstGeom prst="rect">
            <a:avLst/>
          </a:prstGeom>
          <a:noFill/>
          <a:ln w="635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6350" cap="flat" cmpd="sng" algn="ctr">
                <a:solidFill>
                  <a:schemeClr val="tx1"/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Preliminary, Non-Exhaustive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139F6AE-6EBB-252A-7869-0A76CF4EF00B}"/>
              </a:ext>
            </a:extLst>
          </p:cNvPr>
          <p:cNvSpPr/>
          <p:nvPr/>
        </p:nvSpPr>
        <p:spPr>
          <a:xfrm>
            <a:off x="2964131" y="6268799"/>
            <a:ext cx="6263739" cy="3880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9" tIns="72009" rIns="72009" bIns="72009" rtlCol="0" anchor="ctr"/>
          <a:lstStyle/>
          <a:p>
            <a:pPr algn="ctr">
              <a:lnSpc>
                <a:spcPct val="90000"/>
              </a:lnSpc>
            </a:pPr>
            <a:r>
              <a:rPr lang="en-US" sz="1400" b="1" i="1">
                <a:solidFill>
                  <a:schemeClr val="tx1"/>
                </a:solidFill>
              </a:rPr>
              <a:t>Preliminary Curriculum to be piloted in 2026 by SUAD </a:t>
            </a:r>
          </a:p>
        </p:txBody>
      </p:sp>
    </p:spTree>
    <p:extLst>
      <p:ext uri="{BB962C8B-B14F-4D97-AF65-F5344CB8AC3E}">
        <p14:creationId xmlns:p14="http://schemas.microsoft.com/office/powerpoint/2010/main" val="19387932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F5562A-8DD8-38DA-8804-ECFAA6CD50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think-cell data - do not delete" hidden="1">
            <a:extLst>
              <a:ext uri="{FF2B5EF4-FFF2-40B4-BE49-F238E27FC236}">
                <a16:creationId xmlns:a16="http://schemas.microsoft.com/office/drawing/2014/main" id="{DAC0C58E-5044-928F-2EE8-A64D450F5D4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40156211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95" imgH="394" progId="TCLayout.ActiveDocument.1">
                  <p:embed/>
                </p:oleObj>
              </mc:Choice>
              <mc:Fallback>
                <p:oleObj name="think-cell Slide" r:id="rId4" imgW="395" imgH="394" progId="TCLayout.ActiveDocument.1">
                  <p:embed/>
                  <p:pic>
                    <p:nvPicPr>
                      <p:cNvPr id="18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DAC0C58E-5044-928F-2EE8-A64D450F5D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" name="Rectangle 30">
            <a:extLst>
              <a:ext uri="{FF2B5EF4-FFF2-40B4-BE49-F238E27FC236}">
                <a16:creationId xmlns:a16="http://schemas.microsoft.com/office/drawing/2014/main" id="{13DA0F06-2798-526C-4FC5-DAC52711CA74}"/>
              </a:ext>
            </a:extLst>
          </p:cNvPr>
          <p:cNvSpPr/>
          <p:nvPr/>
        </p:nvSpPr>
        <p:spPr>
          <a:xfrm>
            <a:off x="10827459" y="0"/>
            <a:ext cx="1364541" cy="31684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9" tIns="72009" rIns="72009" bIns="72009" rtlCol="0" anchor="ctr"/>
          <a:lstStyle/>
          <a:p>
            <a:pPr algn="l">
              <a:lnSpc>
                <a:spcPct val="90000"/>
              </a:lnSpc>
            </a:pPr>
            <a:r>
              <a:rPr lang="en-US" sz="1000" b="1">
                <a:solidFill>
                  <a:schemeClr val="bg1"/>
                </a:solidFill>
              </a:rPr>
              <a:t>Innovation and Entrepreneurship</a:t>
            </a:r>
          </a:p>
        </p:txBody>
      </p:sp>
      <p:sp>
        <p:nvSpPr>
          <p:cNvPr id="7" name="Text Placeholder 27">
            <a:extLst>
              <a:ext uri="{FF2B5EF4-FFF2-40B4-BE49-F238E27FC236}">
                <a16:creationId xmlns:a16="http://schemas.microsoft.com/office/drawing/2014/main" id="{23D618F1-9932-6575-DB4B-55944CCF5E48}"/>
              </a:ext>
            </a:extLst>
          </p:cNvPr>
          <p:cNvSpPr txBox="1">
            <a:spLocks/>
          </p:cNvSpPr>
          <p:nvPr/>
        </p:nvSpPr>
        <p:spPr>
          <a:xfrm>
            <a:off x="389709" y="6496471"/>
            <a:ext cx="5321345" cy="237284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lumMod val="100000"/>
                  </a:srgbClr>
                </a:solidFill>
              </a14:hiddenFill>
            </a:ext>
          </a:extLst>
        </p:spPr>
        <p:txBody>
          <a:bodyPr lIns="0" tIns="0" rIns="0" bIns="0" anchor="b">
            <a:noAutofit/>
          </a:bodyPr>
          <a:lstStyle>
            <a:lvl1pPr marL="0" indent="0" algn="l" defTabSz="685818" rtl="0" eaLnBrk="1" latinLnBrk="0" hangingPunct="1">
              <a:lnSpc>
                <a:spcPct val="90000"/>
              </a:lnSpc>
              <a:spcBef>
                <a:spcPts val="450"/>
              </a:spcBef>
              <a:spcAft>
                <a:spcPts val="450"/>
              </a:spcAft>
              <a:buFont typeface="Arial" panose="020B0604020202020204" pitchFamily="34" charset="0"/>
              <a:buNone/>
              <a:defRPr lang="en-US" sz="1401" kern="1200" noProof="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35004" indent="-135004" algn="l" defTabSz="685818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450"/>
              </a:spcAft>
              <a:buFont typeface="System Font Regular"/>
              <a:buChar char="–"/>
              <a:tabLst/>
              <a:defRPr sz="1401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270007" indent="-135004" algn="l" defTabSz="685818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450"/>
              </a:spcAft>
              <a:buFont typeface="System Font Regular"/>
              <a:buChar char="–"/>
              <a:tabLst/>
              <a:defRPr sz="1401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405011" indent="-135004" algn="l" defTabSz="685818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450"/>
              </a:spcAft>
              <a:buFont typeface="System Font Regular"/>
              <a:buChar char="–"/>
              <a:tabLst/>
              <a:defRPr sz="1401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540014" indent="-135004" algn="l" defTabSz="685818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450"/>
              </a:spcAft>
              <a:buFont typeface="System Font Regular"/>
              <a:buChar char="–"/>
              <a:tabLst/>
              <a:defRPr sz="1401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0" indent="0" algn="l" defTabSz="685818" rtl="0" eaLnBrk="1" latinLnBrk="0" hangingPunct="1">
              <a:lnSpc>
                <a:spcPct val="90000"/>
              </a:lnSpc>
              <a:spcBef>
                <a:spcPts val="450"/>
              </a:spcBef>
              <a:spcAft>
                <a:spcPts val="450"/>
              </a:spcAft>
              <a:buFont typeface="Arial" panose="020B0604020202020204" pitchFamily="34" charset="0"/>
              <a:buNone/>
              <a:tabLst/>
              <a:defRPr sz="8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685818" rtl="0" eaLnBrk="1" latinLnBrk="0" hangingPunct="1">
              <a:lnSpc>
                <a:spcPct val="90000"/>
              </a:lnSpc>
              <a:spcBef>
                <a:spcPts val="450"/>
              </a:spcBef>
              <a:spcAft>
                <a:spcPts val="450"/>
              </a:spcAft>
              <a:buFont typeface="Arial" panose="020B0604020202020204" pitchFamily="34" charset="0"/>
              <a:buNone/>
              <a:tabLst/>
              <a:defRPr sz="8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685818" rtl="0" eaLnBrk="1" latinLnBrk="0" hangingPunct="1">
              <a:lnSpc>
                <a:spcPct val="90000"/>
              </a:lnSpc>
              <a:spcBef>
                <a:spcPts val="450"/>
              </a:spcBef>
              <a:spcAft>
                <a:spcPts val="450"/>
              </a:spcAft>
              <a:buFont typeface="Arial" panose="020B0604020202020204" pitchFamily="34" charset="0"/>
              <a:buNone/>
              <a:tabLst/>
              <a:defRPr sz="8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685818" rtl="0" eaLnBrk="1" latinLnBrk="0" hangingPunct="1">
              <a:lnSpc>
                <a:spcPct val="90000"/>
              </a:lnSpc>
              <a:spcBef>
                <a:spcPts val="450"/>
              </a:spcBef>
              <a:spcAft>
                <a:spcPts val="450"/>
              </a:spcAft>
              <a:buFont typeface="Arial" panose="020B0604020202020204" pitchFamily="34" charset="0"/>
              <a:buNone/>
              <a:tabLst/>
              <a:defRPr sz="8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>
                <a:solidFill>
                  <a:schemeClr val="tx1">
                    <a:lumMod val="100000"/>
                  </a:schemeClr>
                </a:solidFill>
                <a:latin typeface="Arial" panose="020B0604020202020204" pitchFamily="34" charset="0"/>
              </a:rPr>
              <a:t>Source: ZMU</a:t>
            </a:r>
            <a:endParaRPr lang="en-US" sz="8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3D28B2B7-B641-469E-BA58-F1415B1DD38D}"/>
              </a:ext>
            </a:extLst>
          </p:cNvPr>
          <p:cNvSpPr/>
          <p:nvPr/>
        </p:nvSpPr>
        <p:spPr>
          <a:xfrm>
            <a:off x="8487838" y="1289205"/>
            <a:ext cx="2936240" cy="4886325"/>
          </a:xfrm>
          <a:prstGeom prst="roundRect">
            <a:avLst>
              <a:gd name="adj" fmla="val 7468"/>
            </a:avLst>
          </a:prstGeom>
          <a:solidFill>
            <a:schemeClr val="bg1"/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1188720" rIns="182880" bIns="72009" rtlCol="0" anchor="t"/>
          <a:lstStyle/>
          <a:p>
            <a:pPr marL="152400" indent="-152400">
              <a:lnSpc>
                <a:spcPct val="90000"/>
              </a:lnSpc>
              <a:spcBef>
                <a:spcPts val="600"/>
              </a:spcBef>
              <a:buClr>
                <a:srgbClr val="1E1E1E"/>
              </a:buClr>
              <a:buSzPct val="100000"/>
              <a:buFont typeface="Arial" panose="020B0604020202020204" pitchFamily="34" charset="0"/>
              <a:buChar char="–"/>
            </a:pPr>
            <a:r>
              <a:rPr lang="en-US" sz="1200">
                <a:solidFill>
                  <a:srgbClr val="1E1E1E"/>
                </a:solidFill>
              </a:rPr>
              <a:t>“Change by Design” - Tim Brown</a:t>
            </a:r>
          </a:p>
          <a:p>
            <a:pPr marL="152400" indent="-152400">
              <a:lnSpc>
                <a:spcPct val="90000"/>
              </a:lnSpc>
              <a:spcBef>
                <a:spcPts val="600"/>
              </a:spcBef>
              <a:buClr>
                <a:srgbClr val="1E1E1E"/>
              </a:buClr>
              <a:buSzPct val="100000"/>
              <a:buFont typeface="Arial" panose="020B0604020202020204" pitchFamily="34" charset="0"/>
              <a:buChar char="–"/>
            </a:pPr>
            <a:r>
              <a:rPr lang="en-US" sz="1200">
                <a:solidFill>
                  <a:srgbClr val="1E1E1E"/>
                </a:solidFill>
              </a:rPr>
              <a:t>“Creative Confidence” - Tom Kelley &amp; David Kelley</a:t>
            </a:r>
          </a:p>
          <a:p>
            <a:pPr marL="152400" indent="-152400">
              <a:lnSpc>
                <a:spcPct val="90000"/>
              </a:lnSpc>
              <a:spcBef>
                <a:spcPts val="600"/>
              </a:spcBef>
              <a:buClr>
                <a:srgbClr val="1E1E1E"/>
              </a:buClr>
              <a:buSzPct val="100000"/>
              <a:buFont typeface="Arial" panose="020B0604020202020204" pitchFamily="34" charset="0"/>
              <a:buChar char="–"/>
            </a:pPr>
            <a:r>
              <a:rPr lang="en-US" sz="1200">
                <a:solidFill>
                  <a:srgbClr val="1E1E1E"/>
                </a:solidFill>
              </a:rPr>
              <a:t>“The Innovator’s DNA” - Jeff Dyer, Hal Gregersen &amp; Clayton Christensen</a:t>
            </a:r>
          </a:p>
          <a:p>
            <a:pPr marL="152400" indent="-152400">
              <a:lnSpc>
                <a:spcPct val="90000"/>
              </a:lnSpc>
              <a:spcBef>
                <a:spcPts val="600"/>
              </a:spcBef>
              <a:buClr>
                <a:srgbClr val="1E1E1E"/>
              </a:buClr>
              <a:buSzPct val="100000"/>
              <a:buFont typeface="Arial" panose="020B0604020202020204" pitchFamily="34" charset="0"/>
              <a:buChar char="–"/>
            </a:pPr>
            <a:r>
              <a:rPr lang="en-US" sz="1200">
                <a:solidFill>
                  <a:srgbClr val="1E1E1E"/>
                </a:solidFill>
              </a:rPr>
              <a:t>“The Art of Innovation” - Tom Kelley</a:t>
            </a:r>
          </a:p>
          <a:p>
            <a:pPr marL="152400" indent="-152400">
              <a:lnSpc>
                <a:spcPct val="90000"/>
              </a:lnSpc>
              <a:spcBef>
                <a:spcPts val="600"/>
              </a:spcBef>
              <a:buClr>
                <a:srgbClr val="1E1E1E"/>
              </a:buClr>
              <a:buSzPct val="100000"/>
              <a:buFont typeface="Arial" panose="020B0604020202020204" pitchFamily="34" charset="0"/>
              <a:buChar char="–"/>
            </a:pPr>
            <a:r>
              <a:rPr lang="en-US" sz="1200">
                <a:solidFill>
                  <a:srgbClr val="1E1E1E"/>
                </a:solidFill>
              </a:rPr>
              <a:t>“Flashes of Thought” - H.H. Sheikh Mohammed bin Rashid Al Maktoum</a:t>
            </a:r>
          </a:p>
          <a:p>
            <a:pPr marL="152400" indent="-152400">
              <a:lnSpc>
                <a:spcPct val="90000"/>
              </a:lnSpc>
              <a:spcBef>
                <a:spcPts val="600"/>
              </a:spcBef>
              <a:buClr>
                <a:srgbClr val="1E1E1E"/>
              </a:buClr>
              <a:buSzPct val="100000"/>
              <a:buFont typeface="Arial" panose="020B0604020202020204" pitchFamily="34" charset="0"/>
              <a:buChar char="–"/>
            </a:pPr>
            <a:r>
              <a:rPr lang="en-US" sz="1200">
                <a:solidFill>
                  <a:srgbClr val="1E1E1E"/>
                </a:solidFill>
              </a:rPr>
              <a:t>“Design Thinking Comes of Age” - Jon Kolko</a:t>
            </a:r>
          </a:p>
          <a:p>
            <a:pPr marL="152400" indent="-152400">
              <a:lnSpc>
                <a:spcPct val="90000"/>
              </a:lnSpc>
              <a:spcBef>
                <a:spcPts val="600"/>
              </a:spcBef>
              <a:buClr>
                <a:srgbClr val="1E1E1E"/>
              </a:buClr>
              <a:buSzPct val="100000"/>
              <a:buFont typeface="Arial" panose="020B0604020202020204" pitchFamily="34" charset="0"/>
              <a:buChar char="–"/>
            </a:pPr>
            <a:r>
              <a:rPr lang="en-US" sz="1200">
                <a:solidFill>
                  <a:srgbClr val="1E1E1E"/>
                </a:solidFill>
              </a:rPr>
              <a:t>“Start With Why” - Simon Sinek</a:t>
            </a:r>
          </a:p>
          <a:p>
            <a:pPr marL="152400" indent="-152400">
              <a:lnSpc>
                <a:spcPct val="90000"/>
              </a:lnSpc>
              <a:spcBef>
                <a:spcPts val="600"/>
              </a:spcBef>
              <a:buClr>
                <a:srgbClr val="1E1E1E"/>
              </a:buClr>
              <a:buSzPct val="100000"/>
              <a:buFont typeface="Arial" panose="020B0604020202020204" pitchFamily="34" charset="0"/>
              <a:buChar char="–"/>
            </a:pPr>
            <a:r>
              <a:rPr lang="en-US" sz="1200">
                <a:solidFill>
                  <a:srgbClr val="1E1E1E"/>
                </a:solidFill>
              </a:rPr>
              <a:t>“Range: How Generalists Triumph in a Specialized World” - David Epstein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623AAF1F-D806-41F6-3DE2-8962E1DBC7EA}"/>
              </a:ext>
            </a:extLst>
          </p:cNvPr>
          <p:cNvSpPr/>
          <p:nvPr/>
        </p:nvSpPr>
        <p:spPr>
          <a:xfrm>
            <a:off x="753545" y="1285874"/>
            <a:ext cx="2936240" cy="4886325"/>
          </a:xfrm>
          <a:prstGeom prst="roundRect">
            <a:avLst>
              <a:gd name="adj" fmla="val 7468"/>
            </a:avLst>
          </a:prstGeom>
          <a:solidFill>
            <a:schemeClr val="bg1"/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1188720" rIns="182880" bIns="72009" rtlCol="0" anchor="t"/>
          <a:lstStyle/>
          <a:p>
            <a:pPr marL="177800" indent="-177800">
              <a:lnSpc>
                <a:spcPct val="90000"/>
              </a:lnSpc>
              <a:spcBef>
                <a:spcPts val="600"/>
              </a:spcBef>
              <a:buClr>
                <a:srgbClr val="1E1E1E"/>
              </a:buClr>
              <a:buSzPct val="100000"/>
              <a:buFont typeface="Arial" panose="020B0604020202020204" pitchFamily="34" charset="0"/>
              <a:buChar char="–"/>
              <a:defRPr/>
            </a:pPr>
            <a:r>
              <a:rPr lang="en-US" sz="1200" b="1">
                <a:solidFill>
                  <a:srgbClr val="1E1E1E"/>
                </a:solidFill>
              </a:rPr>
              <a:t>Introduce design thinking </a:t>
            </a:r>
            <a:r>
              <a:rPr lang="en-US" sz="1200">
                <a:solidFill>
                  <a:srgbClr val="1E1E1E"/>
                </a:solidFill>
              </a:rPr>
              <a:t>to help cadets identify and define defence- or service-related problems with clarity and purpose</a:t>
            </a:r>
          </a:p>
          <a:p>
            <a:pPr marL="177800" indent="-177800">
              <a:lnSpc>
                <a:spcPct val="90000"/>
              </a:lnSpc>
              <a:spcBef>
                <a:spcPts val="600"/>
              </a:spcBef>
              <a:buClr>
                <a:srgbClr val="1E1E1E"/>
              </a:buClr>
              <a:buSzPct val="100000"/>
              <a:buFont typeface="Arial" panose="020B0604020202020204" pitchFamily="34" charset="0"/>
              <a:buChar char="–"/>
              <a:defRPr/>
            </a:pPr>
            <a:r>
              <a:rPr lang="en-US" sz="1200" b="1">
                <a:solidFill>
                  <a:srgbClr val="1E1E1E"/>
                </a:solidFill>
              </a:rPr>
              <a:t>Strengthen skills in defining problems, </a:t>
            </a:r>
            <a:r>
              <a:rPr lang="en-US" sz="1200">
                <a:solidFill>
                  <a:srgbClr val="1E1E1E"/>
                </a:solidFill>
              </a:rPr>
              <a:t>generating ideas, and evaluating solution pathways</a:t>
            </a:r>
          </a:p>
          <a:p>
            <a:pPr marL="177800" indent="-177800">
              <a:lnSpc>
                <a:spcPct val="90000"/>
              </a:lnSpc>
              <a:spcBef>
                <a:spcPts val="600"/>
              </a:spcBef>
              <a:buClr>
                <a:srgbClr val="1E1E1E"/>
              </a:buClr>
              <a:buSzPct val="100000"/>
              <a:buFont typeface="Arial" panose="020B0604020202020204" pitchFamily="34" charset="0"/>
              <a:buChar char="–"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rgbClr val="1E1E1E"/>
                </a:solidFill>
                <a:effectLst/>
                <a:uLnTx/>
                <a:uFillTx/>
                <a:latin typeface="Arial" panose="020B0604020202020204"/>
                <a:ea typeface="+mn-lt"/>
                <a:cs typeface="Arial" panose="020B0604020202020204"/>
              </a:rPr>
              <a:t>Encourage initiative, adaptability, and thoughtful experimentation </a:t>
            </a:r>
            <a:r>
              <a:rPr kumimoji="0" lang="en-US" sz="1200" i="0" u="none" strike="noStrike" kern="1200" cap="none" spc="0" normalizeH="0" baseline="0" noProof="0">
                <a:ln>
                  <a:noFill/>
                </a:ln>
                <a:solidFill>
                  <a:srgbClr val="1E1E1E"/>
                </a:solidFill>
                <a:effectLst/>
                <a:uLnTx/>
                <a:uFillTx/>
                <a:latin typeface="Arial" panose="020B0604020202020204"/>
                <a:ea typeface="+mn-lt"/>
                <a:cs typeface="Arial" panose="020B0604020202020204"/>
              </a:rPr>
              <a:t>in service-oriented contexts </a:t>
            </a:r>
          </a:p>
          <a:p>
            <a:pPr marL="177800" indent="-177800">
              <a:lnSpc>
                <a:spcPct val="90000"/>
              </a:lnSpc>
              <a:spcBef>
                <a:spcPts val="600"/>
              </a:spcBef>
              <a:buClr>
                <a:srgbClr val="1E1E1E"/>
              </a:buClr>
              <a:buSzPct val="100000"/>
              <a:buFont typeface="Arial" panose="020B0604020202020204" pitchFamily="34" charset="0"/>
              <a:buChar char="–"/>
              <a:defRPr/>
            </a:pPr>
            <a:r>
              <a:rPr lang="en-US" sz="1200" b="1">
                <a:solidFill>
                  <a:srgbClr val="1E1E1E"/>
                </a:solidFill>
              </a:rPr>
              <a:t>Cultivate a leadership mindset </a:t>
            </a:r>
            <a:r>
              <a:rPr lang="en-US" sz="1200">
                <a:solidFill>
                  <a:srgbClr val="1E1E1E"/>
                </a:solidFill>
              </a:rPr>
              <a:t>that links creativity, initiative, and service, with innovation</a:t>
            </a:r>
            <a:endParaRPr lang="en-US" sz="1200" b="1">
              <a:solidFill>
                <a:srgbClr val="1E1E1E"/>
              </a:solidFill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3CB20AE2-066D-9C31-83E9-1E9B1D6688AE}"/>
              </a:ext>
            </a:extLst>
          </p:cNvPr>
          <p:cNvSpPr/>
          <p:nvPr/>
        </p:nvSpPr>
        <p:spPr>
          <a:xfrm>
            <a:off x="4626189" y="1285874"/>
            <a:ext cx="2936240" cy="4886325"/>
          </a:xfrm>
          <a:prstGeom prst="roundRect">
            <a:avLst>
              <a:gd name="adj" fmla="val 7468"/>
            </a:avLst>
          </a:prstGeom>
          <a:solidFill>
            <a:schemeClr val="bg1"/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1188720" rIns="182880" bIns="72009" rtlCol="0" anchor="t"/>
          <a:lstStyle/>
          <a:p>
            <a:pPr marL="177800" indent="-177800">
              <a:lnSpc>
                <a:spcPct val="90000"/>
              </a:lnSpc>
              <a:spcBef>
                <a:spcPts val="600"/>
              </a:spcBef>
              <a:buClr>
                <a:srgbClr val="1E1E1E"/>
              </a:buClr>
              <a:buSzPct val="100000"/>
              <a:buFont typeface="Arial" panose="020B0604020202020204" pitchFamily="34" charset="0"/>
              <a:buChar char="–"/>
              <a:defRPr/>
            </a:pPr>
            <a:r>
              <a:rPr lang="en-US" sz="1200" b="1">
                <a:solidFill>
                  <a:srgbClr val="1E1E1E"/>
                </a:solidFill>
              </a:rPr>
              <a:t>Apply a structured design-thinking process to identify a service or defence need</a:t>
            </a:r>
            <a:r>
              <a:rPr lang="en-US" sz="1200">
                <a:solidFill>
                  <a:srgbClr val="1E1E1E"/>
                </a:solidFill>
              </a:rPr>
              <a:t>, analyze constraints, and generate a solution</a:t>
            </a:r>
          </a:p>
          <a:p>
            <a:pPr marL="177800" indent="-177800">
              <a:lnSpc>
                <a:spcPct val="90000"/>
              </a:lnSpc>
              <a:spcBef>
                <a:spcPts val="600"/>
              </a:spcBef>
              <a:buClr>
                <a:srgbClr val="1E1E1E"/>
              </a:buClr>
              <a:buSzPct val="100000"/>
              <a:buFont typeface="Arial" panose="020B0604020202020204" pitchFamily="34" charset="0"/>
              <a:buChar char="–"/>
              <a:defRPr/>
            </a:pPr>
            <a:r>
              <a:rPr lang="en-US" sz="1200" b="1">
                <a:solidFill>
                  <a:srgbClr val="1E1E1E"/>
                </a:solidFill>
              </a:rPr>
              <a:t>Demonstrate effective teamwork, communication, and project-planning skills </a:t>
            </a:r>
            <a:r>
              <a:rPr lang="en-US" sz="1200">
                <a:solidFill>
                  <a:srgbClr val="1E1E1E"/>
                </a:solidFill>
              </a:rPr>
              <a:t>through collaborative problem-solving tasks</a:t>
            </a:r>
          </a:p>
          <a:p>
            <a:pPr marL="177800" indent="-177800">
              <a:lnSpc>
                <a:spcPct val="90000"/>
              </a:lnSpc>
              <a:spcBef>
                <a:spcPts val="600"/>
              </a:spcBef>
              <a:buClr>
                <a:srgbClr val="1E1E1E"/>
              </a:buClr>
              <a:buSzPct val="100000"/>
              <a:buFont typeface="Arial" panose="020B0604020202020204" pitchFamily="34" charset="0"/>
              <a:buChar char="–"/>
              <a:defRPr/>
            </a:pPr>
            <a:r>
              <a:rPr lang="en-US" sz="1200" b="1">
                <a:solidFill>
                  <a:srgbClr val="1E1E1E"/>
                </a:solidFill>
              </a:rPr>
              <a:t>Evaluate solution options </a:t>
            </a:r>
            <a:r>
              <a:rPr lang="en-US" sz="1200">
                <a:solidFill>
                  <a:srgbClr val="1E1E1E"/>
                </a:solidFill>
              </a:rPr>
              <a:t>using criteria such as feasibility, impact, alignment with UAE priorities, and </a:t>
            </a:r>
          </a:p>
          <a:p>
            <a:pPr marL="177800" indent="-177800">
              <a:lnSpc>
                <a:spcPct val="90000"/>
              </a:lnSpc>
              <a:spcBef>
                <a:spcPts val="600"/>
              </a:spcBef>
              <a:buClr>
                <a:srgbClr val="1E1E1E"/>
              </a:buClr>
              <a:buSzPct val="100000"/>
              <a:buFont typeface="Arial" panose="020B0604020202020204" pitchFamily="34" charset="0"/>
              <a:buChar char="–"/>
              <a:defRPr/>
            </a:pPr>
            <a:r>
              <a:rPr lang="en-US" sz="1200">
                <a:solidFill>
                  <a:srgbClr val="1E1E1E"/>
                </a:solidFill>
              </a:rPr>
              <a:t>Produce a final </a:t>
            </a:r>
            <a:r>
              <a:rPr lang="en-US" sz="1200" b="1">
                <a:solidFill>
                  <a:srgbClr val="1E1E1E"/>
                </a:solidFill>
              </a:rPr>
              <a:t>Innovation for Service Project</a:t>
            </a:r>
            <a:r>
              <a:rPr lang="en-US" sz="1200">
                <a:solidFill>
                  <a:srgbClr val="1E1E1E"/>
                </a:solidFill>
              </a:rPr>
              <a:t> that links a real challenge to a proposed solution and articulates how their approach reflects their emerging leadership identity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0F4D835-5F4D-B52E-2500-9A54760B680C}"/>
              </a:ext>
            </a:extLst>
          </p:cNvPr>
          <p:cNvSpPr/>
          <p:nvPr/>
        </p:nvSpPr>
        <p:spPr>
          <a:xfrm>
            <a:off x="397439" y="1002037"/>
            <a:ext cx="9529762" cy="193899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</a:bodyPr>
          <a:lstStyle/>
          <a:p>
            <a:pPr lvl="0">
              <a:lnSpc>
                <a:spcPct val="90000"/>
              </a:lnSpc>
              <a:defRPr/>
            </a:pPr>
            <a:r>
              <a:rPr lang="en-US" sz="1400" b="1">
                <a:solidFill>
                  <a:srgbClr val="1E1E1E"/>
                </a:solidFill>
                <a:latin typeface="Arial" panose="020B0604020202020204" pitchFamily="34" charset="0"/>
              </a:rPr>
              <a:t>ZMU IOC General Education Curriculum – Innovation and Entrepreneurship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5102B4BD-01DC-8D11-CF6F-938BEC515678}"/>
              </a:ext>
            </a:extLst>
          </p:cNvPr>
          <p:cNvSpPr/>
          <p:nvPr/>
        </p:nvSpPr>
        <p:spPr>
          <a:xfrm>
            <a:off x="8269398" y="1613195"/>
            <a:ext cx="3373120" cy="84641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9" tIns="72009" rIns="72009" bIns="72009" rtlCol="0" anchor="ctr"/>
          <a:lstStyle/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Reading </a:t>
            </a:r>
            <a:b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</a:b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List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713BF6C-349A-5EB9-1B40-44DA2C8DB99C}"/>
              </a:ext>
            </a:extLst>
          </p:cNvPr>
          <p:cNvSpPr/>
          <p:nvPr/>
        </p:nvSpPr>
        <p:spPr>
          <a:xfrm>
            <a:off x="546100" y="1609864"/>
            <a:ext cx="3373120" cy="84641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9" tIns="72009" rIns="72009" bIns="72009" rtlCol="0" anchor="ctr"/>
          <a:lstStyle/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Learning </a:t>
            </a:r>
            <a:br>
              <a:rPr kumimoji="0" lang="en-US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</a:br>
            <a:r>
              <a:rPr kumimoji="0" lang="en-US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Objectives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E253C27D-4C2C-B28C-8B79-35E7CF533E44}"/>
              </a:ext>
            </a:extLst>
          </p:cNvPr>
          <p:cNvSpPr/>
          <p:nvPr/>
        </p:nvSpPr>
        <p:spPr>
          <a:xfrm>
            <a:off x="4407749" y="1609864"/>
            <a:ext cx="3373120" cy="84641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9" tIns="72009" rIns="72009" bIns="72009" rtlCol="0" anchor="ctr"/>
          <a:lstStyle/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Learning </a:t>
            </a:r>
            <a:br>
              <a:rPr kumimoji="0" lang="en-US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</a:br>
            <a:r>
              <a:rPr kumimoji="0" lang="en-US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Outcomes</a:t>
            </a:r>
          </a:p>
        </p:txBody>
      </p:sp>
      <p:pic>
        <p:nvPicPr>
          <p:cNvPr id="56" name="Graphic 55">
            <a:extLst>
              <a:ext uri="{FF2B5EF4-FFF2-40B4-BE49-F238E27FC236}">
                <a16:creationId xmlns:a16="http://schemas.microsoft.com/office/drawing/2014/main" id="{9100DE80-9510-5749-D737-E0F4CE492AD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051175" y="1653660"/>
            <a:ext cx="758825" cy="758825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id="{5C8BA1E5-FB3A-1B7E-5DA4-E7229B78A96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932392" y="1653660"/>
            <a:ext cx="758825" cy="758825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id="{A7F28205-E7BC-8CF4-BCE9-34628B37964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813608" y="1653660"/>
            <a:ext cx="758825" cy="758825"/>
          </a:xfrm>
          <a:prstGeom prst="rect">
            <a:avLst/>
          </a:prstGeom>
        </p:spPr>
      </p:pic>
      <p:sp>
        <p:nvSpPr>
          <p:cNvPr id="59" name="Right Triangle 58">
            <a:extLst>
              <a:ext uri="{FF2B5EF4-FFF2-40B4-BE49-F238E27FC236}">
                <a16:creationId xmlns:a16="http://schemas.microsoft.com/office/drawing/2014/main" id="{A903C724-D049-D2F8-048C-F56470260C0A}"/>
              </a:ext>
            </a:extLst>
          </p:cNvPr>
          <p:cNvSpPr/>
          <p:nvPr/>
        </p:nvSpPr>
        <p:spPr>
          <a:xfrm>
            <a:off x="11424078" y="1390036"/>
            <a:ext cx="218440" cy="237284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9" tIns="72009" rIns="72009" bIns="72009" rtlCol="0" anchor="t"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err="1">
              <a:ln>
                <a:noFill/>
              </a:ln>
              <a:solidFill>
                <a:srgbClr val="1E1E1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60" name="Right Triangle 59">
            <a:extLst>
              <a:ext uri="{FF2B5EF4-FFF2-40B4-BE49-F238E27FC236}">
                <a16:creationId xmlns:a16="http://schemas.microsoft.com/office/drawing/2014/main" id="{7D02D9B5-E6A8-451D-9DC9-2F52CBDD6554}"/>
              </a:ext>
            </a:extLst>
          </p:cNvPr>
          <p:cNvSpPr/>
          <p:nvPr/>
        </p:nvSpPr>
        <p:spPr>
          <a:xfrm rot="16200000">
            <a:off x="8278820" y="1399458"/>
            <a:ext cx="218440" cy="237284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9" tIns="72009" rIns="72009" bIns="72009" rtlCol="0" anchor="t"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err="1">
              <a:ln>
                <a:noFill/>
              </a:ln>
              <a:solidFill>
                <a:srgbClr val="1E1E1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61" name="Right Triangle 60">
            <a:extLst>
              <a:ext uri="{FF2B5EF4-FFF2-40B4-BE49-F238E27FC236}">
                <a16:creationId xmlns:a16="http://schemas.microsoft.com/office/drawing/2014/main" id="{8AD29B5C-E90C-1936-F65D-1755E81B6371}"/>
              </a:ext>
            </a:extLst>
          </p:cNvPr>
          <p:cNvSpPr/>
          <p:nvPr/>
        </p:nvSpPr>
        <p:spPr>
          <a:xfrm>
            <a:off x="3700780" y="1390036"/>
            <a:ext cx="218440" cy="237284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9" tIns="72009" rIns="72009" bIns="72009" rtlCol="0" anchor="t"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err="1">
              <a:ln>
                <a:noFill/>
              </a:ln>
              <a:solidFill>
                <a:srgbClr val="1E1E1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62" name="Right Triangle 61">
            <a:extLst>
              <a:ext uri="{FF2B5EF4-FFF2-40B4-BE49-F238E27FC236}">
                <a16:creationId xmlns:a16="http://schemas.microsoft.com/office/drawing/2014/main" id="{EC1EB341-B444-13CD-8DCA-85D530E9165A}"/>
              </a:ext>
            </a:extLst>
          </p:cNvPr>
          <p:cNvSpPr/>
          <p:nvPr/>
        </p:nvSpPr>
        <p:spPr>
          <a:xfrm rot="16200000">
            <a:off x="555522" y="1399458"/>
            <a:ext cx="218440" cy="237284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9" tIns="72009" rIns="72009" bIns="72009" rtlCol="0" anchor="t"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err="1">
              <a:ln>
                <a:noFill/>
              </a:ln>
              <a:solidFill>
                <a:srgbClr val="1E1E1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63" name="Right Triangle 62">
            <a:extLst>
              <a:ext uri="{FF2B5EF4-FFF2-40B4-BE49-F238E27FC236}">
                <a16:creationId xmlns:a16="http://schemas.microsoft.com/office/drawing/2014/main" id="{6FD32FC5-A9B4-E4EB-5529-72D06D669F43}"/>
              </a:ext>
            </a:extLst>
          </p:cNvPr>
          <p:cNvSpPr/>
          <p:nvPr/>
        </p:nvSpPr>
        <p:spPr>
          <a:xfrm>
            <a:off x="7562429" y="1390036"/>
            <a:ext cx="218440" cy="237284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9" tIns="72009" rIns="72009" bIns="72009" rtlCol="0" anchor="t"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err="1">
              <a:ln>
                <a:noFill/>
              </a:ln>
              <a:solidFill>
                <a:srgbClr val="1E1E1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64" name="Right Triangle 63">
            <a:extLst>
              <a:ext uri="{FF2B5EF4-FFF2-40B4-BE49-F238E27FC236}">
                <a16:creationId xmlns:a16="http://schemas.microsoft.com/office/drawing/2014/main" id="{4A19F7BA-83E6-B3F6-5848-6159FC0EF6A4}"/>
              </a:ext>
            </a:extLst>
          </p:cNvPr>
          <p:cNvSpPr/>
          <p:nvPr/>
        </p:nvSpPr>
        <p:spPr>
          <a:xfrm rot="16200000">
            <a:off x="4417171" y="1399458"/>
            <a:ext cx="218440" cy="237284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9" tIns="72009" rIns="72009" bIns="72009" rtlCol="0" anchor="t"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err="1">
              <a:ln>
                <a:noFill/>
              </a:ln>
              <a:solidFill>
                <a:srgbClr val="1E1E1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2B18537-A062-A9E1-A48A-A024AE689BF5}"/>
              </a:ext>
            </a:extLst>
          </p:cNvPr>
          <p:cNvSpPr/>
          <p:nvPr/>
        </p:nvSpPr>
        <p:spPr>
          <a:xfrm>
            <a:off x="9525614" y="995462"/>
            <a:ext cx="2286000" cy="152400"/>
          </a:xfrm>
          <a:prstGeom prst="rect">
            <a:avLst/>
          </a:prstGeom>
          <a:noFill/>
          <a:ln w="635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6350" cap="flat" cmpd="sng" algn="ctr">
                <a:solidFill>
                  <a:schemeClr val="tx1"/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Preliminary, Non-Exhaustive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5AE72CC-A0F0-54CD-FC5D-964D596B882C}"/>
              </a:ext>
            </a:extLst>
          </p:cNvPr>
          <p:cNvSpPr txBox="1">
            <a:spLocks/>
          </p:cNvSpPr>
          <p:nvPr/>
        </p:nvSpPr>
        <p:spPr>
          <a:xfrm>
            <a:off x="389709" y="389713"/>
            <a:ext cx="9135905" cy="553998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lumMod val="100000"/>
                  </a:srgbClr>
                </a:solidFill>
              </a14:hiddenFill>
            </a:ext>
          </a:extLst>
        </p:spPr>
        <p:txBody>
          <a:bodyPr vert="horz" lIns="0" tIns="0" rIns="0" bIns="0" anchor="t">
            <a:noAutofit/>
          </a:bodyPr>
          <a:lstStyle>
            <a:lvl1pPr marL="0" algn="l" defTabSz="685818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Innovation &amp; Entrepreneurship course introduces cadets to design-thinking and problem-solving</a:t>
            </a:r>
            <a:endParaRPr lang="en-US">
              <a:solidFill>
                <a:srgbClr val="000000">
                  <a:lumMod val="100000"/>
                </a:srgbClr>
              </a:solidFill>
              <a:latin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DBEC878-379D-FC25-20D5-4F5113C96883}"/>
              </a:ext>
            </a:extLst>
          </p:cNvPr>
          <p:cNvSpPr/>
          <p:nvPr/>
        </p:nvSpPr>
        <p:spPr>
          <a:xfrm>
            <a:off x="2964131" y="6268799"/>
            <a:ext cx="6263739" cy="3880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9" tIns="72009" rIns="72009" bIns="72009" rtlCol="0" anchor="ctr"/>
          <a:lstStyle/>
          <a:p>
            <a:pPr algn="ctr">
              <a:lnSpc>
                <a:spcPct val="90000"/>
              </a:lnSpc>
            </a:pPr>
            <a:r>
              <a:rPr lang="en-US" sz="1400" b="1" i="1">
                <a:solidFill>
                  <a:schemeClr val="tx1"/>
                </a:solidFill>
              </a:rPr>
              <a:t>Suggested Curriculum – Pending finalization by SUAD</a:t>
            </a:r>
          </a:p>
        </p:txBody>
      </p:sp>
    </p:spTree>
    <p:extLst>
      <p:ext uri="{BB962C8B-B14F-4D97-AF65-F5344CB8AC3E}">
        <p14:creationId xmlns:p14="http://schemas.microsoft.com/office/powerpoint/2010/main" val="38301581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10700D-B38B-C890-BFC7-0327278D80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think-cell data - do not delete" hidden="1">
            <a:extLst>
              <a:ext uri="{FF2B5EF4-FFF2-40B4-BE49-F238E27FC236}">
                <a16:creationId xmlns:a16="http://schemas.microsoft.com/office/drawing/2014/main" id="{BB1C091C-6710-B9A4-D8C5-778D37ADF86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31127628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95" imgH="394" progId="TCLayout.ActiveDocument.1">
                  <p:embed/>
                </p:oleObj>
              </mc:Choice>
              <mc:Fallback>
                <p:oleObj name="think-cell Slide" r:id="rId4" imgW="395" imgH="394" progId="TCLayout.ActiveDocument.1">
                  <p:embed/>
                  <p:pic>
                    <p:nvPicPr>
                      <p:cNvPr id="18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BB1C091C-6710-B9A4-D8C5-778D37ADF86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itle 1">
            <a:extLst>
              <a:ext uri="{FF2B5EF4-FFF2-40B4-BE49-F238E27FC236}">
                <a16:creationId xmlns:a16="http://schemas.microsoft.com/office/drawing/2014/main" id="{68B0E4F0-7639-C9A1-2FE9-020BCAA2CD6C}"/>
              </a:ext>
            </a:extLst>
          </p:cNvPr>
          <p:cNvSpPr txBox="1">
            <a:spLocks/>
          </p:cNvSpPr>
          <p:nvPr/>
        </p:nvSpPr>
        <p:spPr>
          <a:xfrm>
            <a:off x="389710" y="389713"/>
            <a:ext cx="10125890" cy="553998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lumMod val="100000"/>
                  </a:srgbClr>
                </a:solidFill>
              </a14:hiddenFill>
            </a:ext>
          </a:extLst>
        </p:spPr>
        <p:txBody>
          <a:bodyPr vert="horz" lIns="0" tIns="0" rIns="0" bIns="0" anchor="t">
            <a:noAutofit/>
          </a:bodyPr>
          <a:lstStyle>
            <a:lvl1pPr marL="0" algn="l" defTabSz="685818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rgbClr val="000000">
                    <a:lumMod val="100000"/>
                  </a:srgbClr>
                </a:solidFill>
                <a:latin typeface="Arial" panose="020B0604020202020204" pitchFamily="34" charset="0"/>
              </a:rPr>
              <a:t>Psychology course provides cadets the core psychological tools essential for effective leadership by analyzing how people think and behave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A4AC84C-F1B9-56ED-4FD9-723B79037839}"/>
              </a:ext>
            </a:extLst>
          </p:cNvPr>
          <p:cNvSpPr/>
          <p:nvPr/>
        </p:nvSpPr>
        <p:spPr>
          <a:xfrm>
            <a:off x="10827459" y="0"/>
            <a:ext cx="1364541" cy="31684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9" tIns="72009" rIns="72009" bIns="72009" rtlCol="0" anchor="ctr"/>
          <a:lstStyle/>
          <a:p>
            <a:pPr algn="l">
              <a:lnSpc>
                <a:spcPct val="90000"/>
              </a:lnSpc>
            </a:pPr>
            <a:r>
              <a:rPr lang="en-US" sz="1000" b="1">
                <a:solidFill>
                  <a:schemeClr val="bg1"/>
                </a:solidFill>
              </a:rPr>
              <a:t>Psychology</a:t>
            </a:r>
          </a:p>
        </p:txBody>
      </p:sp>
      <p:sp>
        <p:nvSpPr>
          <p:cNvPr id="7" name="Text Placeholder 27">
            <a:extLst>
              <a:ext uri="{FF2B5EF4-FFF2-40B4-BE49-F238E27FC236}">
                <a16:creationId xmlns:a16="http://schemas.microsoft.com/office/drawing/2014/main" id="{46CE4330-C6A6-F955-413A-848948901031}"/>
              </a:ext>
            </a:extLst>
          </p:cNvPr>
          <p:cNvSpPr txBox="1">
            <a:spLocks/>
          </p:cNvSpPr>
          <p:nvPr/>
        </p:nvSpPr>
        <p:spPr>
          <a:xfrm>
            <a:off x="389709" y="6496471"/>
            <a:ext cx="5321345" cy="237284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lumMod val="100000"/>
                  </a:srgbClr>
                </a:solidFill>
              </a14:hiddenFill>
            </a:ext>
          </a:extLst>
        </p:spPr>
        <p:txBody>
          <a:bodyPr lIns="0" tIns="0" rIns="0" bIns="0" anchor="b">
            <a:noAutofit/>
          </a:bodyPr>
          <a:lstStyle>
            <a:lvl1pPr marL="0" indent="0" algn="l" defTabSz="685818" rtl="0" eaLnBrk="1" latinLnBrk="0" hangingPunct="1">
              <a:lnSpc>
                <a:spcPct val="90000"/>
              </a:lnSpc>
              <a:spcBef>
                <a:spcPts val="450"/>
              </a:spcBef>
              <a:spcAft>
                <a:spcPts val="450"/>
              </a:spcAft>
              <a:buFont typeface="Arial" panose="020B0604020202020204" pitchFamily="34" charset="0"/>
              <a:buNone/>
              <a:defRPr lang="en-US" sz="1401" kern="1200" noProof="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35004" indent="-135004" algn="l" defTabSz="685818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450"/>
              </a:spcAft>
              <a:buFont typeface="System Font Regular"/>
              <a:buChar char="–"/>
              <a:tabLst/>
              <a:defRPr sz="1401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270007" indent="-135004" algn="l" defTabSz="685818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450"/>
              </a:spcAft>
              <a:buFont typeface="System Font Regular"/>
              <a:buChar char="–"/>
              <a:tabLst/>
              <a:defRPr sz="1401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405011" indent="-135004" algn="l" defTabSz="685818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450"/>
              </a:spcAft>
              <a:buFont typeface="System Font Regular"/>
              <a:buChar char="–"/>
              <a:tabLst/>
              <a:defRPr sz="1401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540014" indent="-135004" algn="l" defTabSz="685818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450"/>
              </a:spcAft>
              <a:buFont typeface="System Font Regular"/>
              <a:buChar char="–"/>
              <a:tabLst/>
              <a:defRPr sz="1401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0" indent="0" algn="l" defTabSz="685818" rtl="0" eaLnBrk="1" latinLnBrk="0" hangingPunct="1">
              <a:lnSpc>
                <a:spcPct val="90000"/>
              </a:lnSpc>
              <a:spcBef>
                <a:spcPts val="450"/>
              </a:spcBef>
              <a:spcAft>
                <a:spcPts val="450"/>
              </a:spcAft>
              <a:buFont typeface="Arial" panose="020B0604020202020204" pitchFamily="34" charset="0"/>
              <a:buNone/>
              <a:tabLst/>
              <a:defRPr sz="8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685818" rtl="0" eaLnBrk="1" latinLnBrk="0" hangingPunct="1">
              <a:lnSpc>
                <a:spcPct val="90000"/>
              </a:lnSpc>
              <a:spcBef>
                <a:spcPts val="450"/>
              </a:spcBef>
              <a:spcAft>
                <a:spcPts val="450"/>
              </a:spcAft>
              <a:buFont typeface="Arial" panose="020B0604020202020204" pitchFamily="34" charset="0"/>
              <a:buNone/>
              <a:tabLst/>
              <a:defRPr sz="8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685818" rtl="0" eaLnBrk="1" latinLnBrk="0" hangingPunct="1">
              <a:lnSpc>
                <a:spcPct val="90000"/>
              </a:lnSpc>
              <a:spcBef>
                <a:spcPts val="450"/>
              </a:spcBef>
              <a:spcAft>
                <a:spcPts val="450"/>
              </a:spcAft>
              <a:buFont typeface="Arial" panose="020B0604020202020204" pitchFamily="34" charset="0"/>
              <a:buNone/>
              <a:tabLst/>
              <a:defRPr sz="8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685818" rtl="0" eaLnBrk="1" latinLnBrk="0" hangingPunct="1">
              <a:lnSpc>
                <a:spcPct val="90000"/>
              </a:lnSpc>
              <a:spcBef>
                <a:spcPts val="450"/>
              </a:spcBef>
              <a:spcAft>
                <a:spcPts val="450"/>
              </a:spcAft>
              <a:buFont typeface="Arial" panose="020B0604020202020204" pitchFamily="34" charset="0"/>
              <a:buNone/>
              <a:tabLst/>
              <a:defRPr sz="8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>
                <a:solidFill>
                  <a:schemeClr val="tx1">
                    <a:lumMod val="100000"/>
                  </a:schemeClr>
                </a:solidFill>
                <a:latin typeface="Arial" panose="020B0604020202020204" pitchFamily="34" charset="0"/>
              </a:rPr>
              <a:t>Source: ZMU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8122BE58-94C9-0BDA-4A03-9EA67939CF84}"/>
              </a:ext>
            </a:extLst>
          </p:cNvPr>
          <p:cNvSpPr/>
          <p:nvPr/>
        </p:nvSpPr>
        <p:spPr>
          <a:xfrm>
            <a:off x="8487838" y="1289205"/>
            <a:ext cx="2936240" cy="4886325"/>
          </a:xfrm>
          <a:prstGeom prst="roundRect">
            <a:avLst>
              <a:gd name="adj" fmla="val 7468"/>
            </a:avLst>
          </a:prstGeom>
          <a:solidFill>
            <a:schemeClr val="bg1"/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1188720" rIns="137160" bIns="72009" rtlCol="0" anchor="t"/>
          <a:lstStyle/>
          <a:p>
            <a:pPr marL="152400" indent="-152400">
              <a:lnSpc>
                <a:spcPct val="90000"/>
              </a:lnSpc>
              <a:spcBef>
                <a:spcPts val="600"/>
              </a:spcBef>
              <a:buClr>
                <a:srgbClr val="1E1E1E"/>
              </a:buClr>
              <a:buSzPct val="100000"/>
              <a:buFont typeface="Arial" panose="020B0604020202020204" pitchFamily="34" charset="0"/>
              <a:buChar char="–"/>
            </a:pPr>
            <a:r>
              <a:rPr lang="en-US" sz="1200">
                <a:solidFill>
                  <a:srgbClr val="1E1E1E"/>
                </a:solidFill>
              </a:rPr>
              <a:t>“Mistakes Were Made (but Not by Me): Why We Justify Foolish Beliefs, Bad Decisions and Hurtful Acts” - </a:t>
            </a:r>
            <a:r>
              <a:rPr lang="en-US" sz="1200" err="1">
                <a:solidFill>
                  <a:srgbClr val="1E1E1E"/>
                </a:solidFill>
              </a:rPr>
              <a:t>Tavris</a:t>
            </a:r>
            <a:r>
              <a:rPr lang="en-US" sz="1200">
                <a:solidFill>
                  <a:srgbClr val="1E1E1E"/>
                </a:solidFill>
              </a:rPr>
              <a:t> and Aronson</a:t>
            </a:r>
          </a:p>
          <a:p>
            <a:pPr marL="152400" indent="-152400">
              <a:lnSpc>
                <a:spcPct val="90000"/>
              </a:lnSpc>
              <a:spcBef>
                <a:spcPts val="600"/>
              </a:spcBef>
              <a:buClr>
                <a:srgbClr val="1E1E1E"/>
              </a:buClr>
              <a:buSzPct val="100000"/>
              <a:buFont typeface="Arial" panose="020B0604020202020204" pitchFamily="34" charset="0"/>
              <a:buChar char="–"/>
            </a:pPr>
            <a:r>
              <a:rPr lang="en-US" sz="1200">
                <a:solidFill>
                  <a:srgbClr val="1E1E1E"/>
                </a:solidFill>
              </a:rPr>
              <a:t>“Thinking, Fast and Slow” - Daniel Kahneman</a:t>
            </a:r>
          </a:p>
          <a:p>
            <a:pPr marL="152400" indent="-152400">
              <a:lnSpc>
                <a:spcPct val="90000"/>
              </a:lnSpc>
              <a:spcBef>
                <a:spcPts val="600"/>
              </a:spcBef>
              <a:buClr>
                <a:srgbClr val="1E1E1E"/>
              </a:buClr>
              <a:buSzPct val="100000"/>
              <a:buFont typeface="Arial" panose="020B0604020202020204" pitchFamily="34" charset="0"/>
              <a:buChar char="–"/>
            </a:pPr>
            <a:r>
              <a:rPr lang="en-US" sz="1200">
                <a:solidFill>
                  <a:srgbClr val="1E1E1E"/>
                </a:solidFill>
              </a:rPr>
              <a:t>“Leadership and Self-Deception” - Arbinger Institute</a:t>
            </a:r>
          </a:p>
          <a:p>
            <a:pPr marL="152400" indent="-152400">
              <a:lnSpc>
                <a:spcPct val="90000"/>
              </a:lnSpc>
              <a:spcBef>
                <a:spcPts val="600"/>
              </a:spcBef>
              <a:buClr>
                <a:srgbClr val="1E1E1E"/>
              </a:buClr>
              <a:buSzPct val="100000"/>
              <a:buFont typeface="Arial" panose="020B0604020202020204" pitchFamily="34" charset="0"/>
              <a:buChar char="–"/>
            </a:pPr>
            <a:r>
              <a:rPr lang="en-US" sz="1200">
                <a:solidFill>
                  <a:srgbClr val="1E1E1E"/>
                </a:solidFill>
              </a:rPr>
              <a:t>“The Social Animal” - Elliot Aronson</a:t>
            </a:r>
          </a:p>
          <a:p>
            <a:pPr marL="152400" indent="-152400">
              <a:lnSpc>
                <a:spcPct val="90000"/>
              </a:lnSpc>
              <a:spcBef>
                <a:spcPts val="600"/>
              </a:spcBef>
              <a:buClr>
                <a:srgbClr val="1E1E1E"/>
              </a:buClr>
              <a:buSzPct val="100000"/>
              <a:buFont typeface="Arial" panose="020B0604020202020204" pitchFamily="34" charset="0"/>
              <a:buChar char="–"/>
            </a:pPr>
            <a:r>
              <a:rPr lang="en-US" sz="1200">
                <a:solidFill>
                  <a:srgbClr val="1E1E1E"/>
                </a:solidFill>
              </a:rPr>
              <a:t>“Mindset” - Carol Dweck</a:t>
            </a:r>
          </a:p>
          <a:p>
            <a:pPr marL="152400" indent="-152400">
              <a:lnSpc>
                <a:spcPct val="90000"/>
              </a:lnSpc>
              <a:spcBef>
                <a:spcPts val="600"/>
              </a:spcBef>
              <a:buClr>
                <a:srgbClr val="1E1E1E"/>
              </a:buClr>
              <a:buSzPct val="100000"/>
              <a:buFont typeface="Arial" panose="020B0604020202020204" pitchFamily="34" charset="0"/>
              <a:buChar char="–"/>
            </a:pPr>
            <a:r>
              <a:rPr lang="en-US" sz="1200">
                <a:solidFill>
                  <a:srgbClr val="1E1E1E"/>
                </a:solidFill>
              </a:rPr>
              <a:t>“Self-Efficacy: Toward a Unifying Theory of Behavioral Chang” -  Albert Bandura</a:t>
            </a:r>
          </a:p>
          <a:p>
            <a:pPr marL="152400" indent="-152400">
              <a:lnSpc>
                <a:spcPct val="90000"/>
              </a:lnSpc>
              <a:spcBef>
                <a:spcPts val="600"/>
              </a:spcBef>
              <a:buClr>
                <a:srgbClr val="1E1E1E"/>
              </a:buClr>
              <a:buSzPct val="100000"/>
              <a:buFont typeface="Arial" panose="020B0604020202020204" pitchFamily="34" charset="0"/>
              <a:buChar char="–"/>
            </a:pPr>
            <a:r>
              <a:rPr lang="en-US" sz="1200">
                <a:solidFill>
                  <a:srgbClr val="1E1E1E"/>
                </a:solidFill>
              </a:rPr>
              <a:t>“Developmental Sequence in Small Groups” - Bruce Tuckman</a:t>
            </a:r>
          </a:p>
          <a:p>
            <a:pPr marL="152400" indent="-152400">
              <a:lnSpc>
                <a:spcPct val="90000"/>
              </a:lnSpc>
              <a:spcBef>
                <a:spcPts val="600"/>
              </a:spcBef>
              <a:buClr>
                <a:srgbClr val="1E1E1E"/>
              </a:buClr>
              <a:buSzPct val="100000"/>
              <a:buFont typeface="Arial" panose="020B0604020202020204" pitchFamily="34" charset="0"/>
              <a:buChar char="–"/>
            </a:pPr>
            <a:r>
              <a:rPr lang="en-US" sz="1200">
                <a:solidFill>
                  <a:srgbClr val="1E1E1E"/>
                </a:solidFill>
              </a:rPr>
              <a:t>“Psychological Safety and Learning Behavior in Work Teams” - Amy Edmondson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B14AEB54-20D5-8CA8-3CF1-BEAFB7F31C3F}"/>
              </a:ext>
            </a:extLst>
          </p:cNvPr>
          <p:cNvSpPr/>
          <p:nvPr/>
        </p:nvSpPr>
        <p:spPr>
          <a:xfrm>
            <a:off x="753545" y="1285874"/>
            <a:ext cx="2936240" cy="4886325"/>
          </a:xfrm>
          <a:prstGeom prst="roundRect">
            <a:avLst>
              <a:gd name="adj" fmla="val 7468"/>
            </a:avLst>
          </a:prstGeom>
          <a:solidFill>
            <a:schemeClr val="bg1"/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1188720" rIns="182880" bIns="72009" rtlCol="0" anchor="t"/>
          <a:lstStyle/>
          <a:p>
            <a:pPr marL="177800" indent="-177800">
              <a:lnSpc>
                <a:spcPct val="90000"/>
              </a:lnSpc>
              <a:spcBef>
                <a:spcPts val="600"/>
              </a:spcBef>
              <a:buClr>
                <a:srgbClr val="1E1E1E"/>
              </a:buClr>
              <a:buSzPct val="100000"/>
              <a:buFont typeface="Arial" panose="020B0604020202020204" pitchFamily="34" charset="0"/>
              <a:buChar char="–"/>
            </a:pPr>
            <a:r>
              <a:rPr lang="en-US" sz="1200" b="1">
                <a:solidFill>
                  <a:srgbClr val="1E1E1E"/>
                </a:solidFill>
              </a:rPr>
              <a:t>Introduce core concepts in cognitive, social, and developmental psychology </a:t>
            </a:r>
            <a:r>
              <a:rPr lang="en-US" sz="1200">
                <a:solidFill>
                  <a:srgbClr val="1E1E1E"/>
                </a:solidFill>
              </a:rPr>
              <a:t>that shape how individuals think, perceive, decide, and act </a:t>
            </a:r>
          </a:p>
          <a:p>
            <a:pPr marL="177800" indent="-177800">
              <a:lnSpc>
                <a:spcPct val="90000"/>
              </a:lnSpc>
              <a:spcBef>
                <a:spcPts val="600"/>
              </a:spcBef>
              <a:buClr>
                <a:srgbClr val="1E1E1E"/>
              </a:buClr>
              <a:buSzPct val="100000"/>
              <a:buFont typeface="Arial" panose="020B0604020202020204" pitchFamily="34" charset="0"/>
              <a:buChar char="–"/>
            </a:pPr>
            <a:r>
              <a:rPr lang="en-US" sz="1200" b="1">
                <a:solidFill>
                  <a:srgbClr val="1E1E1E"/>
                </a:solidFill>
              </a:rPr>
              <a:t>Strengthen cadets’ understanding of bias, motivation, self-regulation, </a:t>
            </a:r>
            <a:r>
              <a:rPr lang="en-US" sz="1200">
                <a:solidFill>
                  <a:srgbClr val="1E1E1E"/>
                </a:solidFill>
              </a:rPr>
              <a:t>and interpersonal influence to build foundational leadership awareness</a:t>
            </a:r>
          </a:p>
          <a:p>
            <a:pPr marL="177800" indent="-177800">
              <a:lnSpc>
                <a:spcPct val="90000"/>
              </a:lnSpc>
              <a:spcBef>
                <a:spcPts val="600"/>
              </a:spcBef>
              <a:buClr>
                <a:srgbClr val="1E1E1E"/>
              </a:buClr>
              <a:buSzPct val="100000"/>
              <a:buFont typeface="Arial" panose="020B0604020202020204" pitchFamily="34" charset="0"/>
              <a:buChar char="–"/>
            </a:pPr>
            <a:r>
              <a:rPr lang="en-US" sz="1200" b="1">
                <a:solidFill>
                  <a:srgbClr val="1E1E1E"/>
                </a:solidFill>
              </a:rPr>
              <a:t>Develop the ability to analyze group dynamics, </a:t>
            </a:r>
            <a:r>
              <a:rPr lang="en-US" sz="1200">
                <a:solidFill>
                  <a:srgbClr val="1E1E1E"/>
                </a:solidFill>
              </a:rPr>
              <a:t>cohesion, and communication patterns</a:t>
            </a:r>
          </a:p>
          <a:p>
            <a:pPr marL="177800" indent="-177800">
              <a:lnSpc>
                <a:spcPct val="90000"/>
              </a:lnSpc>
              <a:spcBef>
                <a:spcPts val="600"/>
              </a:spcBef>
              <a:buClr>
                <a:srgbClr val="1E1E1E"/>
              </a:buClr>
              <a:buSzPct val="100000"/>
              <a:buFont typeface="Arial" panose="020B0604020202020204" pitchFamily="34" charset="0"/>
              <a:buChar char="–"/>
            </a:pPr>
            <a:r>
              <a:rPr lang="en-US" sz="1200">
                <a:solidFill>
                  <a:srgbClr val="1E1E1E"/>
                </a:solidFill>
              </a:rPr>
              <a:t>Prepare cadets for advanced leadership training by </a:t>
            </a:r>
            <a:r>
              <a:rPr lang="en-US" sz="1200" b="1">
                <a:solidFill>
                  <a:srgbClr val="1E1E1E"/>
                </a:solidFill>
              </a:rPr>
              <a:t>linking</a:t>
            </a:r>
            <a:r>
              <a:rPr lang="en-US" sz="1200">
                <a:solidFill>
                  <a:srgbClr val="1E1E1E"/>
                </a:solidFill>
              </a:rPr>
              <a:t> </a:t>
            </a:r>
            <a:r>
              <a:rPr lang="en-US" sz="1200" b="1">
                <a:solidFill>
                  <a:srgbClr val="1E1E1E"/>
                </a:solidFill>
              </a:rPr>
              <a:t>behavioral science to real cadet-life scenarios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5A716991-7015-0D2B-8566-BF3E82CC208B}"/>
              </a:ext>
            </a:extLst>
          </p:cNvPr>
          <p:cNvSpPr/>
          <p:nvPr/>
        </p:nvSpPr>
        <p:spPr>
          <a:xfrm>
            <a:off x="4626189" y="1285874"/>
            <a:ext cx="2936240" cy="4886325"/>
          </a:xfrm>
          <a:prstGeom prst="roundRect">
            <a:avLst>
              <a:gd name="adj" fmla="val 7468"/>
            </a:avLst>
          </a:prstGeom>
          <a:solidFill>
            <a:schemeClr val="bg1"/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1188720" rIns="182880" bIns="72009" rtlCol="0" anchor="t"/>
          <a:lstStyle/>
          <a:p>
            <a:pPr marL="177800" indent="-177800">
              <a:lnSpc>
                <a:spcPct val="90000"/>
              </a:lnSpc>
              <a:spcBef>
                <a:spcPts val="600"/>
              </a:spcBef>
              <a:buClr>
                <a:srgbClr val="1E1E1E"/>
              </a:buClr>
              <a:buSzPct val="100000"/>
              <a:buFont typeface="Arial" panose="020B0604020202020204" pitchFamily="34" charset="0"/>
              <a:buChar char="–"/>
            </a:pPr>
            <a:r>
              <a:rPr lang="en-US" sz="1200" b="1">
                <a:solidFill>
                  <a:srgbClr val="1E1E1E"/>
                </a:solidFill>
              </a:rPr>
              <a:t>Explain</a:t>
            </a:r>
            <a:r>
              <a:rPr lang="en-US" sz="1200">
                <a:solidFill>
                  <a:srgbClr val="1E1E1E"/>
                </a:solidFill>
              </a:rPr>
              <a:t> </a:t>
            </a:r>
            <a:r>
              <a:rPr lang="en-US" sz="1200" b="1">
                <a:solidFill>
                  <a:srgbClr val="1E1E1E"/>
                </a:solidFill>
              </a:rPr>
              <a:t>key psychological processes </a:t>
            </a:r>
            <a:r>
              <a:rPr lang="en-US" sz="1200">
                <a:solidFill>
                  <a:srgbClr val="1E1E1E"/>
                </a:solidFill>
              </a:rPr>
              <a:t>- including bias, motivation, and emotion - and relate them to leadership and decision-making scenarios</a:t>
            </a:r>
          </a:p>
          <a:p>
            <a:pPr marL="177800" indent="-177800">
              <a:lnSpc>
                <a:spcPct val="90000"/>
              </a:lnSpc>
              <a:spcBef>
                <a:spcPts val="600"/>
              </a:spcBef>
              <a:buClr>
                <a:srgbClr val="1E1E1E"/>
              </a:buClr>
              <a:buSzPct val="100000"/>
              <a:buFont typeface="Arial" panose="020B0604020202020204" pitchFamily="34" charset="0"/>
              <a:buChar char="–"/>
            </a:pPr>
            <a:r>
              <a:rPr lang="en-US" sz="1200" b="1">
                <a:solidFill>
                  <a:srgbClr val="1E1E1E"/>
                </a:solidFill>
              </a:rPr>
              <a:t>Analyze</a:t>
            </a:r>
            <a:r>
              <a:rPr lang="en-US" sz="1200">
                <a:solidFill>
                  <a:srgbClr val="1E1E1E"/>
                </a:solidFill>
              </a:rPr>
              <a:t> </a:t>
            </a:r>
            <a:r>
              <a:rPr lang="en-US" sz="1200" b="1">
                <a:solidFill>
                  <a:srgbClr val="1E1E1E"/>
                </a:solidFill>
              </a:rPr>
              <a:t>team behavior and group dynamics </a:t>
            </a:r>
            <a:r>
              <a:rPr lang="en-US" sz="1200">
                <a:solidFill>
                  <a:srgbClr val="1E1E1E"/>
                </a:solidFill>
              </a:rPr>
              <a:t>using frameworks such as self-efficacy, group development, and psychological safety</a:t>
            </a:r>
          </a:p>
          <a:p>
            <a:pPr marL="177800" indent="-177800">
              <a:lnSpc>
                <a:spcPct val="90000"/>
              </a:lnSpc>
              <a:spcBef>
                <a:spcPts val="600"/>
              </a:spcBef>
              <a:buClr>
                <a:srgbClr val="1E1E1E"/>
              </a:buClr>
              <a:buSzPct val="100000"/>
              <a:buFont typeface="Arial" panose="020B0604020202020204" pitchFamily="34" charset="0"/>
              <a:buChar char="–"/>
            </a:pPr>
            <a:r>
              <a:rPr lang="en-US" sz="1200" b="1">
                <a:solidFill>
                  <a:srgbClr val="1E1E1E"/>
                </a:solidFill>
              </a:rPr>
              <a:t>Apply psychological concepts to evaluate decisions </a:t>
            </a:r>
            <a:r>
              <a:rPr lang="en-US" sz="1200">
                <a:solidFill>
                  <a:srgbClr val="1E1E1E"/>
                </a:solidFill>
              </a:rPr>
              <a:t>made under stress, uncertainty, or social pressure</a:t>
            </a:r>
          </a:p>
          <a:p>
            <a:pPr marL="177800" indent="-177800">
              <a:lnSpc>
                <a:spcPct val="90000"/>
              </a:lnSpc>
              <a:spcBef>
                <a:spcPts val="600"/>
              </a:spcBef>
              <a:buClr>
                <a:srgbClr val="1E1E1E"/>
              </a:buClr>
              <a:buSzPct val="100000"/>
              <a:buFont typeface="Arial" panose="020B0604020202020204" pitchFamily="34" charset="0"/>
              <a:buChar char="–"/>
            </a:pPr>
            <a:r>
              <a:rPr lang="en-US" sz="1200">
                <a:solidFill>
                  <a:srgbClr val="1E1E1E"/>
                </a:solidFill>
              </a:rPr>
              <a:t>Produce a “</a:t>
            </a:r>
            <a:r>
              <a:rPr lang="en-US" sz="1200" b="1">
                <a:solidFill>
                  <a:srgbClr val="1E1E1E"/>
                </a:solidFill>
              </a:rPr>
              <a:t>My Leadership Behavioral Doctrine” </a:t>
            </a:r>
            <a:r>
              <a:rPr lang="en-US" sz="1200">
                <a:solidFill>
                  <a:srgbClr val="1E1E1E"/>
                </a:solidFill>
              </a:rPr>
              <a:t>that integrates course insights with their identity and responsibilities as future officers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BC90C05-E05F-E861-BD33-DF01B2FE7C65}"/>
              </a:ext>
            </a:extLst>
          </p:cNvPr>
          <p:cNvSpPr/>
          <p:nvPr/>
        </p:nvSpPr>
        <p:spPr>
          <a:xfrm>
            <a:off x="397439" y="1002037"/>
            <a:ext cx="9529762" cy="193899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</a:bodyPr>
          <a:lstStyle/>
          <a:p>
            <a:pPr lvl="0">
              <a:lnSpc>
                <a:spcPct val="90000"/>
              </a:lnSpc>
              <a:defRPr/>
            </a:pPr>
            <a:r>
              <a:rPr lang="en-US" sz="1400" b="1">
                <a:solidFill>
                  <a:srgbClr val="1E1E1E"/>
                </a:solidFill>
                <a:latin typeface="Arial" panose="020B0604020202020204" pitchFamily="34" charset="0"/>
              </a:rPr>
              <a:t>ZMU IOC General Education Curriculum – Psychology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38404FCC-3492-F543-38F3-91D785AA5C4D}"/>
              </a:ext>
            </a:extLst>
          </p:cNvPr>
          <p:cNvSpPr/>
          <p:nvPr/>
        </p:nvSpPr>
        <p:spPr>
          <a:xfrm>
            <a:off x="8269398" y="1613195"/>
            <a:ext cx="3373120" cy="84641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9" tIns="72009" rIns="72009" bIns="72009" rtlCol="0" anchor="ctr"/>
          <a:lstStyle/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Reading </a:t>
            </a:r>
            <a:b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</a:b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List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3D51DE80-F9CC-761E-3330-2ED374CAB1D7}"/>
              </a:ext>
            </a:extLst>
          </p:cNvPr>
          <p:cNvSpPr/>
          <p:nvPr/>
        </p:nvSpPr>
        <p:spPr>
          <a:xfrm>
            <a:off x="546100" y="1609864"/>
            <a:ext cx="3373120" cy="84641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9" tIns="72009" rIns="72009" bIns="72009" rtlCol="0" anchor="ctr"/>
          <a:lstStyle/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Learning </a:t>
            </a:r>
            <a:br>
              <a:rPr kumimoji="0" lang="en-US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</a:br>
            <a:r>
              <a:rPr kumimoji="0" lang="en-US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Objectives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8EDA4291-3C6F-0B90-DAE3-675193BF6BDA}"/>
              </a:ext>
            </a:extLst>
          </p:cNvPr>
          <p:cNvSpPr/>
          <p:nvPr/>
        </p:nvSpPr>
        <p:spPr>
          <a:xfrm>
            <a:off x="4407749" y="1609864"/>
            <a:ext cx="3373120" cy="84641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9" tIns="72009" rIns="72009" bIns="72009" rtlCol="0" anchor="ctr"/>
          <a:lstStyle/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Learning </a:t>
            </a:r>
            <a:br>
              <a:rPr kumimoji="0" lang="en-US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</a:br>
            <a:r>
              <a:rPr kumimoji="0" lang="en-US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Outcomes</a:t>
            </a:r>
          </a:p>
        </p:txBody>
      </p:sp>
      <p:pic>
        <p:nvPicPr>
          <p:cNvPr id="53" name="Graphic 52">
            <a:extLst>
              <a:ext uri="{FF2B5EF4-FFF2-40B4-BE49-F238E27FC236}">
                <a16:creationId xmlns:a16="http://schemas.microsoft.com/office/drawing/2014/main" id="{28465ECA-5E3A-F822-4107-0C5278303EF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051175" y="1653660"/>
            <a:ext cx="758825" cy="75882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id="{8784C86F-6217-C8AF-EAA1-ED6FF1AECED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932392" y="1653660"/>
            <a:ext cx="758825" cy="75882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id="{B210BC7B-0380-4164-3E92-75F53734184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813608" y="1653660"/>
            <a:ext cx="758825" cy="758825"/>
          </a:xfrm>
          <a:prstGeom prst="rect">
            <a:avLst/>
          </a:prstGeom>
        </p:spPr>
      </p:pic>
      <p:sp>
        <p:nvSpPr>
          <p:cNvPr id="56" name="Right Triangle 55">
            <a:extLst>
              <a:ext uri="{FF2B5EF4-FFF2-40B4-BE49-F238E27FC236}">
                <a16:creationId xmlns:a16="http://schemas.microsoft.com/office/drawing/2014/main" id="{03B44D83-5007-20D0-179C-95FFED863BD2}"/>
              </a:ext>
            </a:extLst>
          </p:cNvPr>
          <p:cNvSpPr/>
          <p:nvPr/>
        </p:nvSpPr>
        <p:spPr>
          <a:xfrm rot="16200000">
            <a:off x="8278820" y="1399458"/>
            <a:ext cx="218440" cy="237284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9" tIns="72009" rIns="72009" bIns="72009" rtlCol="0" anchor="t"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err="1">
              <a:ln>
                <a:noFill/>
              </a:ln>
              <a:solidFill>
                <a:srgbClr val="1E1E1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7" name="Right Triangle 56">
            <a:extLst>
              <a:ext uri="{FF2B5EF4-FFF2-40B4-BE49-F238E27FC236}">
                <a16:creationId xmlns:a16="http://schemas.microsoft.com/office/drawing/2014/main" id="{454E5663-0805-CC4B-F4F3-8FAF51F8734B}"/>
              </a:ext>
            </a:extLst>
          </p:cNvPr>
          <p:cNvSpPr/>
          <p:nvPr/>
        </p:nvSpPr>
        <p:spPr>
          <a:xfrm rot="16200000">
            <a:off x="555522" y="1399458"/>
            <a:ext cx="218440" cy="237284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9" tIns="72009" rIns="72009" bIns="72009" rtlCol="0" anchor="t"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err="1">
              <a:ln>
                <a:noFill/>
              </a:ln>
              <a:solidFill>
                <a:srgbClr val="1E1E1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8" name="Right Triangle 57">
            <a:extLst>
              <a:ext uri="{FF2B5EF4-FFF2-40B4-BE49-F238E27FC236}">
                <a16:creationId xmlns:a16="http://schemas.microsoft.com/office/drawing/2014/main" id="{E2380EAB-B830-6C54-3887-48D7B3A8E5CD}"/>
              </a:ext>
            </a:extLst>
          </p:cNvPr>
          <p:cNvSpPr/>
          <p:nvPr/>
        </p:nvSpPr>
        <p:spPr>
          <a:xfrm rot="16200000">
            <a:off x="4417171" y="1399458"/>
            <a:ext cx="218440" cy="237284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9" tIns="72009" rIns="72009" bIns="72009" rtlCol="0" anchor="t"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err="1">
              <a:ln>
                <a:noFill/>
              </a:ln>
              <a:solidFill>
                <a:srgbClr val="1E1E1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9" name="Right Triangle 58">
            <a:extLst>
              <a:ext uri="{FF2B5EF4-FFF2-40B4-BE49-F238E27FC236}">
                <a16:creationId xmlns:a16="http://schemas.microsoft.com/office/drawing/2014/main" id="{1C9F309D-4D39-82AC-B2A9-31B68CD0B4DC}"/>
              </a:ext>
            </a:extLst>
          </p:cNvPr>
          <p:cNvSpPr/>
          <p:nvPr/>
        </p:nvSpPr>
        <p:spPr>
          <a:xfrm>
            <a:off x="11424078" y="1390036"/>
            <a:ext cx="218440" cy="237284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9" tIns="72009" rIns="72009" bIns="72009" rtlCol="0" anchor="t"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err="1">
              <a:ln>
                <a:noFill/>
              </a:ln>
              <a:solidFill>
                <a:srgbClr val="1E1E1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60" name="Right Triangle 59">
            <a:extLst>
              <a:ext uri="{FF2B5EF4-FFF2-40B4-BE49-F238E27FC236}">
                <a16:creationId xmlns:a16="http://schemas.microsoft.com/office/drawing/2014/main" id="{93DC8050-575E-7B50-972A-F9DF16089281}"/>
              </a:ext>
            </a:extLst>
          </p:cNvPr>
          <p:cNvSpPr/>
          <p:nvPr/>
        </p:nvSpPr>
        <p:spPr>
          <a:xfrm>
            <a:off x="3700780" y="1390036"/>
            <a:ext cx="218440" cy="237284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9" tIns="72009" rIns="72009" bIns="72009" rtlCol="0" anchor="t"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err="1">
              <a:ln>
                <a:noFill/>
              </a:ln>
              <a:solidFill>
                <a:srgbClr val="1E1E1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61" name="Right Triangle 60">
            <a:extLst>
              <a:ext uri="{FF2B5EF4-FFF2-40B4-BE49-F238E27FC236}">
                <a16:creationId xmlns:a16="http://schemas.microsoft.com/office/drawing/2014/main" id="{C5EDCA18-F0B5-8B2B-F302-A0D6F9AF7EED}"/>
              </a:ext>
            </a:extLst>
          </p:cNvPr>
          <p:cNvSpPr/>
          <p:nvPr/>
        </p:nvSpPr>
        <p:spPr>
          <a:xfrm>
            <a:off x="7562429" y="1390036"/>
            <a:ext cx="218440" cy="237284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9" tIns="72009" rIns="72009" bIns="72009" rtlCol="0" anchor="t"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err="1">
              <a:ln>
                <a:noFill/>
              </a:ln>
              <a:solidFill>
                <a:srgbClr val="1E1E1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B1163EC-2D27-6393-BEB0-F93939277DC5}"/>
              </a:ext>
            </a:extLst>
          </p:cNvPr>
          <p:cNvSpPr/>
          <p:nvPr/>
        </p:nvSpPr>
        <p:spPr>
          <a:xfrm>
            <a:off x="9525614" y="995462"/>
            <a:ext cx="2286000" cy="152400"/>
          </a:xfrm>
          <a:prstGeom prst="rect">
            <a:avLst/>
          </a:prstGeom>
          <a:noFill/>
          <a:ln w="635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6350" cap="flat" cmpd="sng" algn="ctr">
                <a:solidFill>
                  <a:schemeClr val="tx1"/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Preliminary, Non-Exhaustive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190A217-E1C6-C9BB-E9DD-62E0E71945B1}"/>
              </a:ext>
            </a:extLst>
          </p:cNvPr>
          <p:cNvSpPr/>
          <p:nvPr/>
        </p:nvSpPr>
        <p:spPr>
          <a:xfrm>
            <a:off x="2964131" y="6268799"/>
            <a:ext cx="6263739" cy="3880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9" tIns="72009" rIns="72009" bIns="72009" rtlCol="0" anchor="ctr"/>
          <a:lstStyle/>
          <a:p>
            <a:pPr algn="ctr">
              <a:lnSpc>
                <a:spcPct val="90000"/>
              </a:lnSpc>
            </a:pPr>
            <a:r>
              <a:rPr lang="en-US" sz="1400" b="1" i="1">
                <a:solidFill>
                  <a:schemeClr val="tx1"/>
                </a:solidFill>
              </a:rPr>
              <a:t>Suggested Curriculum – Pending finalization by SUAD</a:t>
            </a:r>
          </a:p>
        </p:txBody>
      </p:sp>
    </p:spTree>
    <p:extLst>
      <p:ext uri="{BB962C8B-B14F-4D97-AF65-F5344CB8AC3E}">
        <p14:creationId xmlns:p14="http://schemas.microsoft.com/office/powerpoint/2010/main" val="12993412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EA2D8A-A5E0-FEB0-255A-D52A6FE154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think-cell data - do not delete" hidden="1">
            <a:extLst>
              <a:ext uri="{FF2B5EF4-FFF2-40B4-BE49-F238E27FC236}">
                <a16:creationId xmlns:a16="http://schemas.microsoft.com/office/drawing/2014/main" id="{453A6F51-B1AD-67D2-39AA-814A704F3B12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32638304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95" imgH="394" progId="TCLayout.ActiveDocument.1">
                  <p:embed/>
                </p:oleObj>
              </mc:Choice>
              <mc:Fallback>
                <p:oleObj name="think-cell Slide" r:id="rId4" imgW="395" imgH="394" progId="TCLayout.ActiveDocument.1">
                  <p:embed/>
                  <p:pic>
                    <p:nvPicPr>
                      <p:cNvPr id="18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453A6F51-B1AD-67D2-39AA-814A704F3B1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" name="Rectangle 30">
            <a:extLst>
              <a:ext uri="{FF2B5EF4-FFF2-40B4-BE49-F238E27FC236}">
                <a16:creationId xmlns:a16="http://schemas.microsoft.com/office/drawing/2014/main" id="{36949735-5C93-FA7F-D66A-8AA06D45A05B}"/>
              </a:ext>
            </a:extLst>
          </p:cNvPr>
          <p:cNvSpPr/>
          <p:nvPr/>
        </p:nvSpPr>
        <p:spPr>
          <a:xfrm>
            <a:off x="10827459" y="0"/>
            <a:ext cx="1364541" cy="31684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9" tIns="72009" rIns="72009" bIns="72009" rtlCol="0" anchor="ctr"/>
          <a:lstStyle/>
          <a:p>
            <a:pPr algn="l">
              <a:lnSpc>
                <a:spcPct val="90000"/>
              </a:lnSpc>
            </a:pPr>
            <a:r>
              <a:rPr lang="en-US" sz="1000" b="1">
                <a:solidFill>
                  <a:schemeClr val="bg1"/>
                </a:solidFill>
              </a:rPr>
              <a:t>Philosophy</a:t>
            </a:r>
          </a:p>
        </p:txBody>
      </p:sp>
      <p:sp>
        <p:nvSpPr>
          <p:cNvPr id="7" name="Text Placeholder 27">
            <a:extLst>
              <a:ext uri="{FF2B5EF4-FFF2-40B4-BE49-F238E27FC236}">
                <a16:creationId xmlns:a16="http://schemas.microsoft.com/office/drawing/2014/main" id="{0086E288-2E68-0321-2AE6-BF1951033FCD}"/>
              </a:ext>
            </a:extLst>
          </p:cNvPr>
          <p:cNvSpPr txBox="1">
            <a:spLocks/>
          </p:cNvSpPr>
          <p:nvPr/>
        </p:nvSpPr>
        <p:spPr>
          <a:xfrm>
            <a:off x="389709" y="6496471"/>
            <a:ext cx="5321345" cy="237284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lumMod val="100000"/>
                  </a:srgbClr>
                </a:solidFill>
              </a14:hiddenFill>
            </a:ext>
          </a:extLst>
        </p:spPr>
        <p:txBody>
          <a:bodyPr lIns="0" tIns="0" rIns="0" bIns="0" anchor="b">
            <a:noAutofit/>
          </a:bodyPr>
          <a:lstStyle>
            <a:lvl1pPr marL="0" indent="0" algn="l" defTabSz="685818" rtl="0" eaLnBrk="1" latinLnBrk="0" hangingPunct="1">
              <a:lnSpc>
                <a:spcPct val="90000"/>
              </a:lnSpc>
              <a:spcBef>
                <a:spcPts val="450"/>
              </a:spcBef>
              <a:spcAft>
                <a:spcPts val="450"/>
              </a:spcAft>
              <a:buFont typeface="Arial" panose="020B0604020202020204" pitchFamily="34" charset="0"/>
              <a:buNone/>
              <a:defRPr lang="en-US" sz="1401" kern="1200" noProof="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35004" indent="-135004" algn="l" defTabSz="685818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450"/>
              </a:spcAft>
              <a:buFont typeface="System Font Regular"/>
              <a:buChar char="–"/>
              <a:tabLst/>
              <a:defRPr sz="1401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270007" indent="-135004" algn="l" defTabSz="685818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450"/>
              </a:spcAft>
              <a:buFont typeface="System Font Regular"/>
              <a:buChar char="–"/>
              <a:tabLst/>
              <a:defRPr sz="1401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405011" indent="-135004" algn="l" defTabSz="685818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450"/>
              </a:spcAft>
              <a:buFont typeface="System Font Regular"/>
              <a:buChar char="–"/>
              <a:tabLst/>
              <a:defRPr sz="1401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540014" indent="-135004" algn="l" defTabSz="685818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450"/>
              </a:spcAft>
              <a:buFont typeface="System Font Regular"/>
              <a:buChar char="–"/>
              <a:tabLst/>
              <a:defRPr sz="1401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0" indent="0" algn="l" defTabSz="685818" rtl="0" eaLnBrk="1" latinLnBrk="0" hangingPunct="1">
              <a:lnSpc>
                <a:spcPct val="90000"/>
              </a:lnSpc>
              <a:spcBef>
                <a:spcPts val="450"/>
              </a:spcBef>
              <a:spcAft>
                <a:spcPts val="450"/>
              </a:spcAft>
              <a:buFont typeface="Arial" panose="020B0604020202020204" pitchFamily="34" charset="0"/>
              <a:buNone/>
              <a:tabLst/>
              <a:defRPr sz="8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685818" rtl="0" eaLnBrk="1" latinLnBrk="0" hangingPunct="1">
              <a:lnSpc>
                <a:spcPct val="90000"/>
              </a:lnSpc>
              <a:spcBef>
                <a:spcPts val="450"/>
              </a:spcBef>
              <a:spcAft>
                <a:spcPts val="450"/>
              </a:spcAft>
              <a:buFont typeface="Arial" panose="020B0604020202020204" pitchFamily="34" charset="0"/>
              <a:buNone/>
              <a:tabLst/>
              <a:defRPr sz="8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685818" rtl="0" eaLnBrk="1" latinLnBrk="0" hangingPunct="1">
              <a:lnSpc>
                <a:spcPct val="90000"/>
              </a:lnSpc>
              <a:spcBef>
                <a:spcPts val="450"/>
              </a:spcBef>
              <a:spcAft>
                <a:spcPts val="450"/>
              </a:spcAft>
              <a:buFont typeface="Arial" panose="020B0604020202020204" pitchFamily="34" charset="0"/>
              <a:buNone/>
              <a:tabLst/>
              <a:defRPr sz="8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685818" rtl="0" eaLnBrk="1" latinLnBrk="0" hangingPunct="1">
              <a:lnSpc>
                <a:spcPct val="90000"/>
              </a:lnSpc>
              <a:spcBef>
                <a:spcPts val="450"/>
              </a:spcBef>
              <a:spcAft>
                <a:spcPts val="450"/>
              </a:spcAft>
              <a:buFont typeface="Arial" panose="020B0604020202020204" pitchFamily="34" charset="0"/>
              <a:buNone/>
              <a:tabLst/>
              <a:defRPr sz="8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>
                <a:solidFill>
                  <a:schemeClr val="tx1">
                    <a:lumMod val="100000"/>
                  </a:schemeClr>
                </a:solidFill>
                <a:latin typeface="Arial" panose="020B0604020202020204" pitchFamily="34" charset="0"/>
              </a:rPr>
              <a:t>Source: ZMU, SUAD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37D16ACE-9409-8C9B-FCE6-145B9A9E8FDA}"/>
              </a:ext>
            </a:extLst>
          </p:cNvPr>
          <p:cNvSpPr/>
          <p:nvPr/>
        </p:nvSpPr>
        <p:spPr>
          <a:xfrm>
            <a:off x="8487838" y="1289205"/>
            <a:ext cx="2936240" cy="4886325"/>
          </a:xfrm>
          <a:prstGeom prst="roundRect">
            <a:avLst>
              <a:gd name="adj" fmla="val 7468"/>
            </a:avLst>
          </a:prstGeom>
          <a:solidFill>
            <a:schemeClr val="bg1"/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1188720" rIns="182880" bIns="72009" rtlCol="0" anchor="t"/>
          <a:lstStyle/>
          <a:p>
            <a:pPr marL="152400" indent="-152400">
              <a:lnSpc>
                <a:spcPct val="90000"/>
              </a:lnSpc>
              <a:spcBef>
                <a:spcPts val="600"/>
              </a:spcBef>
              <a:buClr>
                <a:srgbClr val="1E1E1E"/>
              </a:buClr>
              <a:buSzPct val="100000"/>
              <a:buFont typeface="Arial" panose="020B0604020202020204" pitchFamily="34" charset="0"/>
              <a:buChar char="–"/>
            </a:pPr>
            <a:r>
              <a:rPr lang="en-US" sz="1200">
                <a:solidFill>
                  <a:srgbClr val="1E1E1E"/>
                </a:solidFill>
              </a:rPr>
              <a:t>“The Coming Wave: AI, Power, and Our Future” - Mustafa Suleyman</a:t>
            </a:r>
          </a:p>
          <a:p>
            <a:pPr marL="152400" indent="-152400">
              <a:lnSpc>
                <a:spcPct val="90000"/>
              </a:lnSpc>
              <a:spcBef>
                <a:spcPts val="600"/>
              </a:spcBef>
              <a:buClr>
                <a:srgbClr val="1E1E1E"/>
              </a:buClr>
              <a:buSzPct val="100000"/>
              <a:buFont typeface="Arial" panose="020B0604020202020204" pitchFamily="34" charset="0"/>
              <a:buChar char="–"/>
            </a:pPr>
            <a:r>
              <a:rPr lang="en-US" sz="1200">
                <a:solidFill>
                  <a:srgbClr val="1E1E1E"/>
                </a:solidFill>
              </a:rPr>
              <a:t>“Defining Moments: When Managers Must Choose Between Right and Right” - Joseph Badaracco</a:t>
            </a:r>
          </a:p>
          <a:p>
            <a:pPr marL="152400" indent="-152400">
              <a:lnSpc>
                <a:spcPct val="90000"/>
              </a:lnSpc>
              <a:spcBef>
                <a:spcPts val="600"/>
              </a:spcBef>
              <a:buClr>
                <a:srgbClr val="1E1E1E"/>
              </a:buClr>
              <a:buSzPct val="100000"/>
              <a:buFont typeface="Arial" panose="020B0604020202020204" pitchFamily="34" charset="0"/>
              <a:buChar char="–"/>
            </a:pPr>
            <a:r>
              <a:rPr lang="en-US" sz="1200">
                <a:solidFill>
                  <a:srgbClr val="1E1E1E"/>
                </a:solidFill>
              </a:rPr>
              <a:t>“Just and Unjust Wars” - Michael Walzer (5th edition)</a:t>
            </a:r>
          </a:p>
          <a:p>
            <a:pPr marL="152400" indent="-152400">
              <a:lnSpc>
                <a:spcPct val="90000"/>
              </a:lnSpc>
              <a:spcBef>
                <a:spcPts val="600"/>
              </a:spcBef>
              <a:buClr>
                <a:srgbClr val="1E1E1E"/>
              </a:buClr>
              <a:buSzPct val="100000"/>
              <a:buFont typeface="Arial" panose="020B0604020202020204" pitchFamily="34" charset="0"/>
              <a:buChar char="–"/>
            </a:pPr>
            <a:r>
              <a:rPr lang="en-US" sz="1200">
                <a:solidFill>
                  <a:srgbClr val="1E1E1E"/>
                </a:solidFill>
              </a:rPr>
              <a:t>“Revival of the Religious Sciences - The Formation of Character” - Al-Ghazali (Book XXII)</a:t>
            </a:r>
          </a:p>
          <a:p>
            <a:pPr marL="152400" indent="-152400">
              <a:lnSpc>
                <a:spcPct val="90000"/>
              </a:lnSpc>
              <a:spcBef>
                <a:spcPts val="600"/>
              </a:spcBef>
              <a:buClr>
                <a:srgbClr val="1E1E1E"/>
              </a:buClr>
              <a:buSzPct val="100000"/>
              <a:buFont typeface="Arial" panose="020B0604020202020204" pitchFamily="34" charset="0"/>
              <a:buChar char="–"/>
            </a:pPr>
            <a:r>
              <a:rPr lang="en-US" sz="1200">
                <a:solidFill>
                  <a:srgbClr val="1E1E1E"/>
                </a:solidFill>
              </a:rPr>
              <a:t>“The Ethical Algorithm” - Kears and Roth</a:t>
            </a:r>
          </a:p>
          <a:p>
            <a:pPr marL="152400" indent="-152400">
              <a:lnSpc>
                <a:spcPct val="90000"/>
              </a:lnSpc>
              <a:spcBef>
                <a:spcPts val="600"/>
              </a:spcBef>
              <a:buClr>
                <a:srgbClr val="1E1E1E"/>
              </a:buClr>
              <a:buSzPct val="100000"/>
              <a:buFont typeface="Arial" panose="020B0604020202020204" pitchFamily="34" charset="0"/>
              <a:buChar char="–"/>
            </a:pPr>
            <a:r>
              <a:rPr lang="en-US" sz="1200">
                <a:solidFill>
                  <a:srgbClr val="1E1E1E"/>
                </a:solidFill>
              </a:rPr>
              <a:t>“Moral Courage” - Rushworth Kidder</a:t>
            </a:r>
          </a:p>
          <a:p>
            <a:pPr marL="152400" indent="-152400">
              <a:lnSpc>
                <a:spcPct val="90000"/>
              </a:lnSpc>
              <a:spcBef>
                <a:spcPts val="600"/>
              </a:spcBef>
              <a:buClr>
                <a:srgbClr val="1E1E1E"/>
              </a:buClr>
              <a:buSzPct val="100000"/>
              <a:buFont typeface="Arial" panose="020B0604020202020204" pitchFamily="34" charset="0"/>
              <a:buChar char="–"/>
            </a:pPr>
            <a:r>
              <a:rPr lang="en-US" sz="1200">
                <a:solidFill>
                  <a:srgbClr val="1E1E1E"/>
                </a:solidFill>
              </a:rPr>
              <a:t>“A Perfect Moral Storm: The Ethical Tragedy of Climate Chang” - Stephen M. Gardiner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F8ED67CC-D6AA-5F25-B9D0-9127F43B3E69}"/>
              </a:ext>
            </a:extLst>
          </p:cNvPr>
          <p:cNvSpPr/>
          <p:nvPr/>
        </p:nvSpPr>
        <p:spPr>
          <a:xfrm>
            <a:off x="753545" y="1285874"/>
            <a:ext cx="2936240" cy="4886325"/>
          </a:xfrm>
          <a:prstGeom prst="roundRect">
            <a:avLst>
              <a:gd name="adj" fmla="val 7468"/>
            </a:avLst>
          </a:prstGeom>
          <a:solidFill>
            <a:schemeClr val="bg1"/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1188720" rIns="182880" bIns="72009" rtlCol="0" anchor="t"/>
          <a:lstStyle/>
          <a:p>
            <a:pPr marL="177800" indent="-177800">
              <a:lnSpc>
                <a:spcPct val="90000"/>
              </a:lnSpc>
              <a:spcBef>
                <a:spcPts val="600"/>
              </a:spcBef>
              <a:buClr>
                <a:srgbClr val="1E1E1E"/>
              </a:buClr>
              <a:buSzPct val="100000"/>
              <a:buFont typeface="Arial" panose="020B0604020202020204" pitchFamily="34" charset="0"/>
              <a:buChar char="–"/>
            </a:pPr>
            <a:r>
              <a:rPr lang="en-US" sz="1200" b="1">
                <a:solidFill>
                  <a:srgbClr val="1E1E1E"/>
                </a:solidFill>
              </a:rPr>
              <a:t>Build foundational ethical reasoning skills </a:t>
            </a:r>
            <a:r>
              <a:rPr lang="en-US" sz="1200">
                <a:solidFill>
                  <a:srgbClr val="1E1E1E"/>
                </a:solidFill>
              </a:rPr>
              <a:t>through analysis of dilemmas involving loyalty, responsibility, and uncertainty in military contexts</a:t>
            </a:r>
          </a:p>
          <a:p>
            <a:pPr marL="177800" indent="-177800">
              <a:lnSpc>
                <a:spcPct val="90000"/>
              </a:lnSpc>
              <a:spcBef>
                <a:spcPts val="600"/>
              </a:spcBef>
              <a:buClr>
                <a:srgbClr val="1E1E1E"/>
              </a:buClr>
              <a:buSzPct val="100000"/>
              <a:buFont typeface="Arial" panose="020B0604020202020204" pitchFamily="34" charset="0"/>
              <a:buChar char="–"/>
            </a:pPr>
            <a:r>
              <a:rPr lang="en-US" sz="1200" b="1">
                <a:solidFill>
                  <a:srgbClr val="1E1E1E"/>
                </a:solidFill>
              </a:rPr>
              <a:t>Examine diverse moral traditions and perspectives </a:t>
            </a:r>
            <a:r>
              <a:rPr lang="en-US" sz="1200">
                <a:solidFill>
                  <a:srgbClr val="1E1E1E"/>
                </a:solidFill>
              </a:rPr>
              <a:t>to deepen understanding of virtue, character, and leadership </a:t>
            </a:r>
          </a:p>
          <a:p>
            <a:pPr marL="177800" indent="-177800">
              <a:lnSpc>
                <a:spcPct val="90000"/>
              </a:lnSpc>
              <a:spcBef>
                <a:spcPts val="600"/>
              </a:spcBef>
              <a:buClr>
                <a:srgbClr val="1E1E1E"/>
              </a:buClr>
              <a:buSzPct val="100000"/>
              <a:buFont typeface="Arial" panose="020B0604020202020204" pitchFamily="34" charset="0"/>
              <a:buChar char="–"/>
            </a:pPr>
            <a:r>
              <a:rPr lang="en-US" sz="1200" b="1">
                <a:solidFill>
                  <a:srgbClr val="1E1E1E"/>
                </a:solidFill>
              </a:rPr>
              <a:t>Develop competence in using structured ethical frameworks </a:t>
            </a:r>
            <a:r>
              <a:rPr lang="en-US" sz="1200">
                <a:solidFill>
                  <a:srgbClr val="1E1E1E"/>
                </a:solidFill>
              </a:rPr>
              <a:t>to analyze dilemmas involving loyalty, responsibility, and uncertainty</a:t>
            </a:r>
          </a:p>
          <a:p>
            <a:pPr marL="177800" indent="-177800">
              <a:lnSpc>
                <a:spcPct val="90000"/>
              </a:lnSpc>
              <a:spcBef>
                <a:spcPts val="600"/>
              </a:spcBef>
              <a:buClr>
                <a:srgbClr val="1E1E1E"/>
              </a:buClr>
              <a:buSzPct val="100000"/>
              <a:buFont typeface="Arial" panose="020B0604020202020204" pitchFamily="34" charset="0"/>
              <a:buChar char="–"/>
            </a:pPr>
            <a:r>
              <a:rPr lang="en-US" sz="1200" b="1">
                <a:solidFill>
                  <a:srgbClr val="1E1E1E"/>
                </a:solidFill>
              </a:rPr>
              <a:t>Explore emerging ethical challenges </a:t>
            </a:r>
            <a:r>
              <a:rPr lang="en-US" sz="1200">
                <a:solidFill>
                  <a:srgbClr val="1E1E1E"/>
                </a:solidFill>
              </a:rPr>
              <a:t>such as AI and climate change, developing the capacity to </a:t>
            </a:r>
            <a:r>
              <a:rPr lang="en-US" sz="1200" b="1">
                <a:solidFill>
                  <a:srgbClr val="1E1E1E"/>
                </a:solidFill>
              </a:rPr>
              <a:t>navigate future uncertainty</a:t>
            </a:r>
            <a:endParaRPr lang="en-US" sz="1200">
              <a:solidFill>
                <a:srgbClr val="1E1E1E"/>
              </a:solidFill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9199BA3D-4271-BF8F-E643-B7F8CDEBEB6D}"/>
              </a:ext>
            </a:extLst>
          </p:cNvPr>
          <p:cNvSpPr/>
          <p:nvPr/>
        </p:nvSpPr>
        <p:spPr>
          <a:xfrm>
            <a:off x="4626189" y="1285874"/>
            <a:ext cx="2936240" cy="4886325"/>
          </a:xfrm>
          <a:prstGeom prst="roundRect">
            <a:avLst>
              <a:gd name="adj" fmla="val 7468"/>
            </a:avLst>
          </a:prstGeom>
          <a:solidFill>
            <a:schemeClr val="bg1"/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1188720" rIns="182880" bIns="72009" rtlCol="0" anchor="t"/>
          <a:lstStyle/>
          <a:p>
            <a:pPr marL="177800" indent="-177800">
              <a:lnSpc>
                <a:spcPct val="90000"/>
              </a:lnSpc>
              <a:spcBef>
                <a:spcPts val="600"/>
              </a:spcBef>
              <a:buClr>
                <a:srgbClr val="1E1E1E"/>
              </a:buClr>
              <a:buSzPct val="100000"/>
              <a:buFont typeface="Arial" panose="020B0604020202020204" pitchFamily="34" charset="0"/>
              <a:buChar char="–"/>
              <a:defRPr/>
            </a:pPr>
            <a:r>
              <a:rPr lang="en-US" sz="1200" b="1">
                <a:solidFill>
                  <a:srgbClr val="1E1E1E"/>
                </a:solidFill>
              </a:rPr>
              <a:t>Evaluate arguments, identify assumptions, and assess competing moral claims </a:t>
            </a:r>
            <a:r>
              <a:rPr lang="en-US" sz="1200">
                <a:solidFill>
                  <a:srgbClr val="1E1E1E"/>
                </a:solidFill>
              </a:rPr>
              <a:t>in philosophical and applied leadership cases</a:t>
            </a:r>
          </a:p>
          <a:p>
            <a:pPr marL="177800" indent="-177800">
              <a:lnSpc>
                <a:spcPct val="90000"/>
              </a:lnSpc>
              <a:spcBef>
                <a:spcPts val="600"/>
              </a:spcBef>
              <a:buClr>
                <a:srgbClr val="1E1E1E"/>
              </a:buClr>
              <a:buSzPct val="100000"/>
              <a:buFont typeface="Arial" panose="020B0604020202020204" pitchFamily="34" charset="0"/>
              <a:buChar char="–"/>
              <a:defRPr/>
            </a:pPr>
            <a:r>
              <a:rPr lang="en-US" sz="1200" b="1">
                <a:solidFill>
                  <a:srgbClr val="1E1E1E"/>
                </a:solidFill>
              </a:rPr>
              <a:t>Apply ethical frameworks </a:t>
            </a:r>
            <a:r>
              <a:rPr lang="en-US" sz="1200">
                <a:solidFill>
                  <a:srgbClr val="1E1E1E"/>
                </a:solidFill>
              </a:rPr>
              <a:t>to </a:t>
            </a:r>
            <a:r>
              <a:rPr lang="en-US" sz="1200" b="1">
                <a:solidFill>
                  <a:srgbClr val="1E1E1E"/>
                </a:solidFill>
              </a:rPr>
              <a:t>analyze moral dilemmas </a:t>
            </a:r>
            <a:r>
              <a:rPr lang="en-US" sz="1200">
                <a:solidFill>
                  <a:srgbClr val="1E1E1E"/>
                </a:solidFill>
              </a:rPr>
              <a:t>involving conflicting expectations, group pressures, or emerging technologies, demonstrating clarity of reasoning</a:t>
            </a:r>
          </a:p>
          <a:p>
            <a:pPr marL="177800" indent="-177800">
              <a:lnSpc>
                <a:spcPct val="90000"/>
              </a:lnSpc>
              <a:spcBef>
                <a:spcPts val="600"/>
              </a:spcBef>
              <a:buClr>
                <a:srgbClr val="1E1E1E"/>
              </a:buClr>
              <a:buSzPct val="100000"/>
              <a:buFont typeface="Arial" panose="020B0604020202020204" pitchFamily="34" charset="0"/>
              <a:buChar char="–"/>
              <a:defRPr/>
            </a:pPr>
            <a:r>
              <a:rPr lang="en-US" sz="1200">
                <a:solidFill>
                  <a:srgbClr val="1E1E1E"/>
                </a:solidFill>
              </a:rPr>
              <a:t>Articulate a personal “</a:t>
            </a:r>
            <a:r>
              <a:rPr lang="en-US" sz="1200" b="1">
                <a:solidFill>
                  <a:srgbClr val="1E1E1E"/>
                </a:solidFill>
              </a:rPr>
              <a:t>Ethical Leadership Framework</a:t>
            </a:r>
            <a:r>
              <a:rPr lang="en-US" sz="1200">
                <a:solidFill>
                  <a:srgbClr val="1E1E1E"/>
                </a:solidFill>
              </a:rPr>
              <a:t>” synthesizing course readings, values, and cadet identity as future UAE officers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5014FFE-EF29-ADDC-345C-19F6517BC77D}"/>
              </a:ext>
            </a:extLst>
          </p:cNvPr>
          <p:cNvSpPr/>
          <p:nvPr/>
        </p:nvSpPr>
        <p:spPr>
          <a:xfrm>
            <a:off x="397439" y="1002037"/>
            <a:ext cx="9529762" cy="193899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</a:bodyPr>
          <a:lstStyle/>
          <a:p>
            <a:pPr lvl="0">
              <a:lnSpc>
                <a:spcPct val="90000"/>
              </a:lnSpc>
              <a:defRPr/>
            </a:pPr>
            <a:r>
              <a:rPr lang="en-US" sz="1400" b="1">
                <a:solidFill>
                  <a:srgbClr val="1E1E1E"/>
                </a:solidFill>
                <a:latin typeface="Arial" panose="020B0604020202020204" pitchFamily="34" charset="0"/>
              </a:rPr>
              <a:t>ZMU IOC General Education Curriculum – Philosophy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7925E7FC-8332-0C0F-2F20-95F53D38594D}"/>
              </a:ext>
            </a:extLst>
          </p:cNvPr>
          <p:cNvSpPr/>
          <p:nvPr/>
        </p:nvSpPr>
        <p:spPr>
          <a:xfrm>
            <a:off x="8269398" y="1613195"/>
            <a:ext cx="3373120" cy="84641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9" tIns="72009" rIns="72009" bIns="72009" rtlCol="0" anchor="ctr"/>
          <a:lstStyle/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Reading </a:t>
            </a:r>
            <a:b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</a:b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List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10DB8B82-40B3-49A7-259F-5B9EDF024271}"/>
              </a:ext>
            </a:extLst>
          </p:cNvPr>
          <p:cNvSpPr/>
          <p:nvPr/>
        </p:nvSpPr>
        <p:spPr>
          <a:xfrm>
            <a:off x="546100" y="1609864"/>
            <a:ext cx="3373120" cy="84641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9" tIns="72009" rIns="72009" bIns="72009" rtlCol="0" anchor="ctr"/>
          <a:lstStyle/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Learning </a:t>
            </a:r>
            <a:br>
              <a:rPr kumimoji="0" lang="en-US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</a:br>
            <a:r>
              <a:rPr kumimoji="0" lang="en-US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Objectives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10026554-7818-4816-0285-D9EE71400FAE}"/>
              </a:ext>
            </a:extLst>
          </p:cNvPr>
          <p:cNvSpPr/>
          <p:nvPr/>
        </p:nvSpPr>
        <p:spPr>
          <a:xfrm>
            <a:off x="4407749" y="1609864"/>
            <a:ext cx="3373120" cy="84641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9" tIns="72009" rIns="72009" bIns="72009" rtlCol="0" anchor="ctr"/>
          <a:lstStyle/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Learning </a:t>
            </a:r>
            <a:br>
              <a:rPr kumimoji="0" lang="en-US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</a:br>
            <a:r>
              <a:rPr kumimoji="0" lang="en-US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Outcomes</a:t>
            </a:r>
          </a:p>
        </p:txBody>
      </p:sp>
      <p:pic>
        <p:nvPicPr>
          <p:cNvPr id="53" name="Graphic 52">
            <a:extLst>
              <a:ext uri="{FF2B5EF4-FFF2-40B4-BE49-F238E27FC236}">
                <a16:creationId xmlns:a16="http://schemas.microsoft.com/office/drawing/2014/main" id="{9DDFA111-3BDC-D516-462B-5413E0D1501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051175" y="1653660"/>
            <a:ext cx="758825" cy="75882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id="{54ECC7B9-D90E-D732-A367-0D45AB86DFF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932392" y="1653660"/>
            <a:ext cx="758825" cy="75882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id="{B68C5C0C-B141-4ECE-6636-9FF45DF5D69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813608" y="1653660"/>
            <a:ext cx="758825" cy="758825"/>
          </a:xfrm>
          <a:prstGeom prst="rect">
            <a:avLst/>
          </a:prstGeom>
        </p:spPr>
      </p:pic>
      <p:sp>
        <p:nvSpPr>
          <p:cNvPr id="56" name="Right Triangle 55">
            <a:extLst>
              <a:ext uri="{FF2B5EF4-FFF2-40B4-BE49-F238E27FC236}">
                <a16:creationId xmlns:a16="http://schemas.microsoft.com/office/drawing/2014/main" id="{FE1CD435-4192-CFAB-2FB9-BA41827FB6A5}"/>
              </a:ext>
            </a:extLst>
          </p:cNvPr>
          <p:cNvSpPr/>
          <p:nvPr/>
        </p:nvSpPr>
        <p:spPr>
          <a:xfrm rot="16200000">
            <a:off x="8278820" y="1399458"/>
            <a:ext cx="218440" cy="237284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9" tIns="72009" rIns="72009" bIns="72009" rtlCol="0" anchor="t"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err="1">
              <a:ln>
                <a:noFill/>
              </a:ln>
              <a:solidFill>
                <a:srgbClr val="1E1E1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7" name="Right Triangle 56">
            <a:extLst>
              <a:ext uri="{FF2B5EF4-FFF2-40B4-BE49-F238E27FC236}">
                <a16:creationId xmlns:a16="http://schemas.microsoft.com/office/drawing/2014/main" id="{B842C0DA-BEF4-F138-F5C9-DF06D3C0ECB1}"/>
              </a:ext>
            </a:extLst>
          </p:cNvPr>
          <p:cNvSpPr/>
          <p:nvPr/>
        </p:nvSpPr>
        <p:spPr>
          <a:xfrm rot="16200000">
            <a:off x="555522" y="1399458"/>
            <a:ext cx="218440" cy="237284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9" tIns="72009" rIns="72009" bIns="72009" rtlCol="0" anchor="t"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err="1">
              <a:ln>
                <a:noFill/>
              </a:ln>
              <a:solidFill>
                <a:srgbClr val="1E1E1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8" name="Right Triangle 57">
            <a:extLst>
              <a:ext uri="{FF2B5EF4-FFF2-40B4-BE49-F238E27FC236}">
                <a16:creationId xmlns:a16="http://schemas.microsoft.com/office/drawing/2014/main" id="{4EA45631-5C04-C86E-B373-FFD5F00A7AE6}"/>
              </a:ext>
            </a:extLst>
          </p:cNvPr>
          <p:cNvSpPr/>
          <p:nvPr/>
        </p:nvSpPr>
        <p:spPr>
          <a:xfrm rot="16200000">
            <a:off x="4417171" y="1399458"/>
            <a:ext cx="218440" cy="237284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9" tIns="72009" rIns="72009" bIns="72009" rtlCol="0" anchor="t"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err="1">
              <a:ln>
                <a:noFill/>
              </a:ln>
              <a:solidFill>
                <a:srgbClr val="1E1E1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9" name="Right Triangle 58">
            <a:extLst>
              <a:ext uri="{FF2B5EF4-FFF2-40B4-BE49-F238E27FC236}">
                <a16:creationId xmlns:a16="http://schemas.microsoft.com/office/drawing/2014/main" id="{ECC07855-8770-E90D-9548-4B8DE48BA646}"/>
              </a:ext>
            </a:extLst>
          </p:cNvPr>
          <p:cNvSpPr/>
          <p:nvPr/>
        </p:nvSpPr>
        <p:spPr>
          <a:xfrm>
            <a:off x="11424078" y="1390036"/>
            <a:ext cx="218440" cy="237284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9" tIns="72009" rIns="72009" bIns="72009" rtlCol="0" anchor="t"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err="1">
              <a:ln>
                <a:noFill/>
              </a:ln>
              <a:solidFill>
                <a:srgbClr val="1E1E1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60" name="Right Triangle 59">
            <a:extLst>
              <a:ext uri="{FF2B5EF4-FFF2-40B4-BE49-F238E27FC236}">
                <a16:creationId xmlns:a16="http://schemas.microsoft.com/office/drawing/2014/main" id="{8146DDA8-5CE2-C23C-B657-6C7636386368}"/>
              </a:ext>
            </a:extLst>
          </p:cNvPr>
          <p:cNvSpPr/>
          <p:nvPr/>
        </p:nvSpPr>
        <p:spPr>
          <a:xfrm>
            <a:off x="3700780" y="1390036"/>
            <a:ext cx="218440" cy="237284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9" tIns="72009" rIns="72009" bIns="72009" rtlCol="0" anchor="t"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err="1">
              <a:ln>
                <a:noFill/>
              </a:ln>
              <a:solidFill>
                <a:srgbClr val="1E1E1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61" name="Right Triangle 60">
            <a:extLst>
              <a:ext uri="{FF2B5EF4-FFF2-40B4-BE49-F238E27FC236}">
                <a16:creationId xmlns:a16="http://schemas.microsoft.com/office/drawing/2014/main" id="{BEBABEFA-EA6E-D689-0034-4197412B9A75}"/>
              </a:ext>
            </a:extLst>
          </p:cNvPr>
          <p:cNvSpPr/>
          <p:nvPr/>
        </p:nvSpPr>
        <p:spPr>
          <a:xfrm>
            <a:off x="7562429" y="1390036"/>
            <a:ext cx="218440" cy="237284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9" tIns="72009" rIns="72009" bIns="72009" rtlCol="0" anchor="t"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err="1">
              <a:ln>
                <a:noFill/>
              </a:ln>
              <a:solidFill>
                <a:srgbClr val="1E1E1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AE41336-7D78-D342-9181-23DD84D99DB6}"/>
              </a:ext>
            </a:extLst>
          </p:cNvPr>
          <p:cNvSpPr/>
          <p:nvPr/>
        </p:nvSpPr>
        <p:spPr>
          <a:xfrm>
            <a:off x="2964131" y="6268799"/>
            <a:ext cx="6263739" cy="3880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9" tIns="72009" rIns="72009" bIns="72009" rtlCol="0" anchor="ctr"/>
          <a:lstStyle/>
          <a:p>
            <a:pPr algn="ctr">
              <a:lnSpc>
                <a:spcPct val="90000"/>
              </a:lnSpc>
            </a:pPr>
            <a:r>
              <a:rPr lang="en-US" sz="1400" b="1" i="1">
                <a:solidFill>
                  <a:schemeClr val="tx1"/>
                </a:solidFill>
              </a:rPr>
              <a:t>Preliminary Curriculum to be piloted in 2026 by SUAD 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F7F215F7-339D-BF73-C285-1DF135D70451}"/>
              </a:ext>
            </a:extLst>
          </p:cNvPr>
          <p:cNvSpPr txBox="1">
            <a:spLocks/>
          </p:cNvSpPr>
          <p:nvPr/>
        </p:nvSpPr>
        <p:spPr>
          <a:xfrm>
            <a:off x="389710" y="389713"/>
            <a:ext cx="8954316" cy="553998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lumMod val="100000"/>
                  </a:srgbClr>
                </a:solidFill>
              </a14:hiddenFill>
            </a:ext>
          </a:extLst>
        </p:spPr>
        <p:txBody>
          <a:bodyPr vert="horz" lIns="0" tIns="0" rIns="0" bIns="0" anchor="t">
            <a:noAutofit/>
          </a:bodyPr>
          <a:lstStyle>
            <a:lvl1pPr marL="0" algn="l" defTabSz="685818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rgbClr val="000000">
                    <a:lumMod val="100000"/>
                  </a:srgbClr>
                </a:solidFill>
                <a:latin typeface="Arial" panose="020B0604020202020204" pitchFamily="34" charset="0"/>
              </a:rPr>
              <a:t>Philosophy course equips cadets with ethical reasoning tools to analyze various dilemmas and apply them on real-life military scenarios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869D721-5787-F22A-EDEB-42CFB0271EE9}"/>
              </a:ext>
            </a:extLst>
          </p:cNvPr>
          <p:cNvSpPr/>
          <p:nvPr/>
        </p:nvSpPr>
        <p:spPr>
          <a:xfrm>
            <a:off x="9525614" y="995462"/>
            <a:ext cx="2286000" cy="152400"/>
          </a:xfrm>
          <a:prstGeom prst="rect">
            <a:avLst/>
          </a:prstGeom>
          <a:noFill/>
          <a:ln w="635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6350" cap="flat" cmpd="sng" algn="ctr">
                <a:solidFill>
                  <a:schemeClr val="tx1"/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Preliminary, Non-Exhaustive</a:t>
            </a:r>
          </a:p>
        </p:txBody>
      </p:sp>
    </p:spTree>
    <p:extLst>
      <p:ext uri="{BB962C8B-B14F-4D97-AF65-F5344CB8AC3E}">
        <p14:creationId xmlns:p14="http://schemas.microsoft.com/office/powerpoint/2010/main" val="32164683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650217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D52CF3C-FCD3-2DC9-BFE2-478F087192D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Agenda</a:t>
            </a:r>
          </a:p>
          <a:p>
            <a:r>
              <a:rPr lang="en-US"/>
              <a:t>GenEd Overview</a:t>
            </a:r>
          </a:p>
          <a:p>
            <a:r>
              <a:rPr lang="en-US">
                <a:solidFill>
                  <a:srgbClr val="E8E8E8"/>
                </a:solidFill>
              </a:rPr>
              <a:t>IOC GenEd Concept</a:t>
            </a:r>
          </a:p>
          <a:p>
            <a:r>
              <a:rPr lang="en-US">
                <a:solidFill>
                  <a:srgbClr val="E8E8E8"/>
                </a:solidFill>
              </a:rPr>
              <a:t>IOC GenEd Curriculum</a:t>
            </a:r>
          </a:p>
          <a:p>
            <a:r>
              <a:rPr lang="en-US">
                <a:solidFill>
                  <a:srgbClr val="E8E8E8"/>
                </a:solidFill>
              </a:rPr>
              <a:t>IOC GenEd Refinements</a:t>
            </a:r>
          </a:p>
        </p:txBody>
      </p:sp>
    </p:spTree>
    <p:extLst>
      <p:ext uri="{BB962C8B-B14F-4D97-AF65-F5344CB8AC3E}">
        <p14:creationId xmlns:p14="http://schemas.microsoft.com/office/powerpoint/2010/main" val="34642099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A1F9D5-22F2-634C-1E8A-C89B979A03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think-cell data - do not delete" hidden="1">
            <a:extLst>
              <a:ext uri="{FF2B5EF4-FFF2-40B4-BE49-F238E27FC236}">
                <a16:creationId xmlns:a16="http://schemas.microsoft.com/office/drawing/2014/main" id="{D78FAB3D-6507-C6F4-DFC4-76A341A7493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50264732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95" imgH="394" progId="TCLayout.ActiveDocument.1">
                  <p:embed/>
                </p:oleObj>
              </mc:Choice>
              <mc:Fallback>
                <p:oleObj name="think-cell Slide" r:id="rId4" imgW="395" imgH="394" progId="TCLayout.ActiveDocument.1">
                  <p:embed/>
                  <p:pic>
                    <p:nvPicPr>
                      <p:cNvPr id="18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D78FAB3D-6507-C6F4-DFC4-76A341A7493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Rectangle 22">
            <a:extLst>
              <a:ext uri="{FF2B5EF4-FFF2-40B4-BE49-F238E27FC236}">
                <a16:creationId xmlns:a16="http://schemas.microsoft.com/office/drawing/2014/main" id="{A8BA7216-0A3C-5CF9-EB96-9B88DF433CDB}"/>
              </a:ext>
            </a:extLst>
          </p:cNvPr>
          <p:cNvSpPr/>
          <p:nvPr/>
        </p:nvSpPr>
        <p:spPr>
          <a:xfrm>
            <a:off x="6165849" y="3072525"/>
            <a:ext cx="5645151" cy="3271345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9" tIns="72009" rIns="72009" bIns="72009" rtlCol="0" anchor="t"/>
          <a:lstStyle/>
          <a:p>
            <a:pPr algn="l">
              <a:lnSpc>
                <a:spcPct val="90000"/>
              </a:lnSpc>
            </a:pPr>
            <a:endParaRPr lang="en-US" sz="1200" err="1">
              <a:solidFill>
                <a:schemeClr val="tx1"/>
              </a:solidFill>
            </a:endParaRP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80392B86-ECAD-0C8D-394D-F80601A0D1D7}"/>
              </a:ext>
            </a:extLst>
          </p:cNvPr>
          <p:cNvSpPr/>
          <p:nvPr/>
        </p:nvSpPr>
        <p:spPr>
          <a:xfrm>
            <a:off x="6594932" y="3327569"/>
            <a:ext cx="5097880" cy="684943"/>
          </a:xfrm>
          <a:prstGeom prst="roundRect">
            <a:avLst>
              <a:gd name="adj" fmla="val 2765"/>
            </a:avLst>
          </a:prstGeom>
          <a:solidFill>
            <a:schemeClr val="bg1"/>
          </a:solidFill>
          <a:ln>
            <a:noFill/>
          </a:ln>
          <a:effectLst>
            <a:outerShdw blurRad="635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9" tIns="72009" rIns="72009" bIns="72009" rtlCol="0" anchor="t"/>
          <a:lstStyle/>
          <a:p>
            <a:pPr>
              <a:lnSpc>
                <a:spcPct val="90000"/>
              </a:lnSpc>
            </a:pPr>
            <a:r>
              <a:rPr lang="en-US" sz="1200">
                <a:solidFill>
                  <a:srgbClr val="000000"/>
                </a:solidFill>
                <a:latin typeface="Arial" panose="020B0604020202020204" pitchFamily="34" charset="0"/>
              </a:rPr>
              <a:t>Align </a:t>
            </a:r>
            <a:r>
              <a:rPr lang="en-US" sz="1200" b="1">
                <a:solidFill>
                  <a:srgbClr val="000000"/>
                </a:solidFill>
                <a:latin typeface="Arial" panose="020B0604020202020204" pitchFamily="34" charset="0"/>
              </a:rPr>
              <a:t>course content </a:t>
            </a:r>
            <a:r>
              <a:rPr lang="en-US" sz="1200">
                <a:solidFill>
                  <a:srgbClr val="000000"/>
                </a:solidFill>
                <a:latin typeface="Arial" panose="020B0604020202020204" pitchFamily="34" charset="0"/>
              </a:rPr>
              <a:t>with </a:t>
            </a:r>
            <a:r>
              <a:rPr lang="en-US" sz="1200" b="1">
                <a:solidFill>
                  <a:srgbClr val="000000"/>
                </a:solidFill>
                <a:latin typeface="Arial" panose="020B0604020202020204" pitchFamily="34" charset="0"/>
              </a:rPr>
              <a:t>ZMU leadership priorities </a:t>
            </a:r>
            <a:r>
              <a:rPr lang="en-US" sz="1200">
                <a:solidFill>
                  <a:srgbClr val="000000"/>
                </a:solidFill>
                <a:latin typeface="Arial" panose="020B0604020202020204" pitchFamily="34" charset="0"/>
              </a:rPr>
              <a:t>while fully respecting Academic Partner (AP)</a:t>
            </a:r>
            <a:r>
              <a:rPr lang="en-US" sz="1200" b="1">
                <a:solidFill>
                  <a:srgbClr val="000000"/>
                </a:solidFill>
                <a:latin typeface="Arial" panose="020B0604020202020204" pitchFamily="34" charset="0"/>
              </a:rPr>
              <a:t> academic autonomy</a:t>
            </a: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0CF5C5C5-B34E-93A6-5016-89B0B6657D83}"/>
              </a:ext>
            </a:extLst>
          </p:cNvPr>
          <p:cNvSpPr/>
          <p:nvPr/>
        </p:nvSpPr>
        <p:spPr>
          <a:xfrm>
            <a:off x="6594932" y="4104688"/>
            <a:ext cx="5097880" cy="684943"/>
          </a:xfrm>
          <a:prstGeom prst="roundRect">
            <a:avLst>
              <a:gd name="adj" fmla="val 2765"/>
            </a:avLst>
          </a:prstGeom>
          <a:solidFill>
            <a:schemeClr val="bg1"/>
          </a:solidFill>
          <a:ln>
            <a:noFill/>
          </a:ln>
          <a:effectLst>
            <a:outerShdw blurRad="635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9" tIns="72009" rIns="72009" bIns="72009" rtlCol="0" anchor="t"/>
          <a:lstStyle/>
          <a:p>
            <a:pPr>
              <a:lnSpc>
                <a:spcPct val="90000"/>
              </a:lnSpc>
            </a:pPr>
            <a:r>
              <a:rPr lang="en-US" sz="1200">
                <a:solidFill>
                  <a:srgbClr val="000000"/>
                </a:solidFill>
                <a:latin typeface="Arial" panose="020B0604020202020204" pitchFamily="34" charset="0"/>
              </a:rPr>
              <a:t>Build a shared </a:t>
            </a:r>
            <a:r>
              <a:rPr lang="en-US" sz="1200" b="1">
                <a:solidFill>
                  <a:srgbClr val="000000"/>
                </a:solidFill>
                <a:latin typeface="Arial" panose="020B0604020202020204" pitchFamily="34" charset="0"/>
              </a:rPr>
              <a:t>cross-Academic Partner curriculum </a:t>
            </a:r>
            <a:r>
              <a:rPr lang="en-US" sz="1200">
                <a:solidFill>
                  <a:srgbClr val="000000"/>
                </a:solidFill>
                <a:latin typeface="Arial" panose="020B0604020202020204" pitchFamily="34" charset="0"/>
              </a:rPr>
              <a:t>that </a:t>
            </a:r>
            <a:br>
              <a:rPr lang="en-US" sz="120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US" sz="1200">
                <a:solidFill>
                  <a:srgbClr val="000000"/>
                </a:solidFill>
                <a:latin typeface="Arial" panose="020B0604020202020204" pitchFamily="34" charset="0"/>
              </a:rPr>
              <a:t>strengthens </a:t>
            </a:r>
            <a:r>
              <a:rPr lang="en-US" sz="1200" b="1">
                <a:solidFill>
                  <a:srgbClr val="000000"/>
                </a:solidFill>
                <a:latin typeface="Arial" panose="020B0604020202020204" pitchFamily="34" charset="0"/>
              </a:rPr>
              <a:t>academic </a:t>
            </a:r>
            <a:r>
              <a:rPr lang="en-US" sz="1200" b="1" err="1">
                <a:solidFill>
                  <a:srgbClr val="000000"/>
                </a:solidFill>
                <a:latin typeface="Arial" panose="020B0604020202020204" pitchFamily="34" charset="0"/>
              </a:rPr>
              <a:t>jointery</a:t>
            </a:r>
            <a:r>
              <a:rPr lang="en-US" sz="1200" b="1">
                <a:solidFill>
                  <a:srgbClr val="000000"/>
                </a:solidFill>
                <a:latin typeface="Arial" panose="020B0604020202020204" pitchFamily="34" charset="0"/>
              </a:rPr>
              <a:t> and intellectual coherence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48FAB44D-CA35-3F82-3BDB-1C52B1F363C6}"/>
              </a:ext>
            </a:extLst>
          </p:cNvPr>
          <p:cNvSpPr/>
          <p:nvPr/>
        </p:nvSpPr>
        <p:spPr>
          <a:xfrm>
            <a:off x="6594932" y="4881806"/>
            <a:ext cx="5097880" cy="684943"/>
          </a:xfrm>
          <a:prstGeom prst="roundRect">
            <a:avLst>
              <a:gd name="adj" fmla="val 2765"/>
            </a:avLst>
          </a:prstGeom>
          <a:solidFill>
            <a:schemeClr val="bg1"/>
          </a:solidFill>
          <a:ln>
            <a:noFill/>
          </a:ln>
          <a:effectLst>
            <a:outerShdw blurRad="635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9" tIns="72009" rIns="72009" bIns="72009" rtlCol="0" anchor="t"/>
          <a:lstStyle/>
          <a:p>
            <a:pPr>
              <a:buClr>
                <a:srgbClr val="1E1E1E"/>
              </a:buClr>
              <a:buSzPct val="100000"/>
            </a:pPr>
            <a:r>
              <a:rPr lang="en-US" sz="1200">
                <a:solidFill>
                  <a:srgbClr val="000000"/>
                </a:solidFill>
                <a:latin typeface="Arial" panose="020B0604020202020204" pitchFamily="34" charset="0"/>
              </a:rPr>
              <a:t>Link GenEd course outcomes that build towards </a:t>
            </a:r>
            <a:r>
              <a:rPr lang="en-US" sz="1200" b="1">
                <a:solidFill>
                  <a:srgbClr val="000000"/>
                </a:solidFill>
                <a:latin typeface="Arial" panose="020B0604020202020204" pitchFamily="34" charset="0"/>
              </a:rPr>
              <a:t>one coherent leadership portfolio </a:t>
            </a:r>
            <a:r>
              <a:rPr lang="en-US" sz="1200">
                <a:solidFill>
                  <a:srgbClr val="000000"/>
                </a:solidFill>
                <a:latin typeface="Arial" panose="020B0604020202020204" pitchFamily="34" charset="0"/>
              </a:rPr>
              <a:t>unique to each cadet</a:t>
            </a:r>
            <a:endParaRPr lang="en-US" sz="1200" b="1">
              <a:solidFill>
                <a:schemeClr val="tx1"/>
              </a:solidFill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D3FEDE5A-0374-AF4C-50DB-C5FBF2A15285}"/>
              </a:ext>
            </a:extLst>
          </p:cNvPr>
          <p:cNvSpPr/>
          <p:nvPr/>
        </p:nvSpPr>
        <p:spPr>
          <a:xfrm>
            <a:off x="6594932" y="5658925"/>
            <a:ext cx="5097880" cy="684943"/>
          </a:xfrm>
          <a:prstGeom prst="roundRect">
            <a:avLst>
              <a:gd name="adj" fmla="val 2765"/>
            </a:avLst>
          </a:prstGeom>
          <a:solidFill>
            <a:schemeClr val="bg1"/>
          </a:solidFill>
          <a:ln>
            <a:noFill/>
          </a:ln>
          <a:effectLst>
            <a:outerShdw blurRad="635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9" tIns="72009" rIns="72009" bIns="72009" rtlCol="0" anchor="t"/>
          <a:lstStyle/>
          <a:p>
            <a:pPr>
              <a:lnSpc>
                <a:spcPct val="90000"/>
              </a:lnSpc>
            </a:pPr>
            <a:r>
              <a:rPr lang="en-US" sz="1200" b="1">
                <a:solidFill>
                  <a:srgbClr val="000000"/>
                </a:solidFill>
                <a:latin typeface="Arial" panose="020B0604020202020204" pitchFamily="34" charset="0"/>
              </a:rPr>
              <a:t>Integrate academic leadership </a:t>
            </a:r>
            <a:r>
              <a:rPr lang="en-US" sz="1200">
                <a:solidFill>
                  <a:srgbClr val="000000"/>
                </a:solidFill>
                <a:latin typeface="Arial" panose="020B0604020202020204" pitchFamily="34" charset="0"/>
              </a:rPr>
              <a:t>and skills content </a:t>
            </a:r>
            <a:r>
              <a:rPr lang="en-US" sz="1200" b="1">
                <a:solidFill>
                  <a:srgbClr val="000000"/>
                </a:solidFill>
                <a:latin typeface="Arial" panose="020B0604020202020204" pitchFamily="34" charset="0"/>
              </a:rPr>
              <a:t>with ZMU’s Leadership Development System </a:t>
            </a:r>
            <a:r>
              <a:rPr lang="en-US" sz="1200">
                <a:solidFill>
                  <a:srgbClr val="000000"/>
                </a:solidFill>
                <a:latin typeface="Arial" panose="020B0604020202020204" pitchFamily="34" charset="0"/>
              </a:rPr>
              <a:t>(developed across capstone assessments)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044F8156-6D44-0011-9680-97B21FBADA30}"/>
              </a:ext>
            </a:extLst>
          </p:cNvPr>
          <p:cNvSpPr/>
          <p:nvPr/>
        </p:nvSpPr>
        <p:spPr>
          <a:xfrm>
            <a:off x="6236523" y="3327569"/>
            <a:ext cx="358408" cy="684943"/>
          </a:xfrm>
          <a:prstGeom prst="roundRect">
            <a:avLst>
              <a:gd name="adj" fmla="val 2765"/>
            </a:avLst>
          </a:prstGeom>
          <a:solidFill>
            <a:schemeClr val="bg1"/>
          </a:solidFill>
          <a:ln>
            <a:noFill/>
          </a:ln>
          <a:effectLst>
            <a:outerShdw blurRad="635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9" tIns="72009" rIns="72009" bIns="72009" rtlCol="0" anchor="t"/>
          <a:lstStyle/>
          <a:p>
            <a:pPr>
              <a:lnSpc>
                <a:spcPct val="90000"/>
              </a:lnSpc>
            </a:pPr>
            <a:r>
              <a:rPr lang="en-US" sz="2800" b="1">
                <a:solidFill>
                  <a:srgbClr val="000000"/>
                </a:solidFill>
                <a:latin typeface="Arial" panose="020B0604020202020204" pitchFamily="34" charset="0"/>
              </a:rPr>
              <a:t>1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155E8FF4-1C6D-913E-D1B4-813611815E0D}"/>
              </a:ext>
            </a:extLst>
          </p:cNvPr>
          <p:cNvSpPr/>
          <p:nvPr/>
        </p:nvSpPr>
        <p:spPr>
          <a:xfrm>
            <a:off x="6236523" y="4104688"/>
            <a:ext cx="358408" cy="684943"/>
          </a:xfrm>
          <a:prstGeom prst="roundRect">
            <a:avLst>
              <a:gd name="adj" fmla="val 2765"/>
            </a:avLst>
          </a:prstGeom>
          <a:solidFill>
            <a:schemeClr val="bg1"/>
          </a:solidFill>
          <a:ln>
            <a:noFill/>
          </a:ln>
          <a:effectLst>
            <a:outerShdw blurRad="635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9" tIns="72009" rIns="72009" bIns="72009" rtlCol="0" anchor="t"/>
          <a:lstStyle/>
          <a:p>
            <a:pPr>
              <a:lnSpc>
                <a:spcPct val="90000"/>
              </a:lnSpc>
            </a:pPr>
            <a:r>
              <a:rPr lang="en-US" sz="2800" b="1">
                <a:solidFill>
                  <a:srgbClr val="000000"/>
                </a:solidFill>
                <a:latin typeface="Arial" panose="020B0604020202020204" pitchFamily="34" charset="0"/>
              </a:rPr>
              <a:t>2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480EBF2F-EB1E-1BA5-B241-5C7B3427D49A}"/>
              </a:ext>
            </a:extLst>
          </p:cNvPr>
          <p:cNvSpPr/>
          <p:nvPr/>
        </p:nvSpPr>
        <p:spPr>
          <a:xfrm>
            <a:off x="6236523" y="4881806"/>
            <a:ext cx="358408" cy="684943"/>
          </a:xfrm>
          <a:prstGeom prst="roundRect">
            <a:avLst>
              <a:gd name="adj" fmla="val 2765"/>
            </a:avLst>
          </a:prstGeom>
          <a:solidFill>
            <a:schemeClr val="bg1"/>
          </a:solidFill>
          <a:ln>
            <a:noFill/>
          </a:ln>
          <a:effectLst>
            <a:outerShdw blurRad="635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9" tIns="72009" rIns="72009" bIns="72009" rtlCol="0" anchor="t"/>
          <a:lstStyle/>
          <a:p>
            <a:pPr>
              <a:lnSpc>
                <a:spcPct val="90000"/>
              </a:lnSpc>
            </a:pPr>
            <a:r>
              <a:rPr lang="en-US" sz="2800" b="1">
                <a:solidFill>
                  <a:srgbClr val="000000"/>
                </a:solidFill>
                <a:latin typeface="Arial" panose="020B0604020202020204" pitchFamily="34" charset="0"/>
              </a:rPr>
              <a:t>3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3EDA87CE-E8B8-FCA4-8B80-EF815C11C48C}"/>
              </a:ext>
            </a:extLst>
          </p:cNvPr>
          <p:cNvSpPr/>
          <p:nvPr/>
        </p:nvSpPr>
        <p:spPr>
          <a:xfrm>
            <a:off x="6236523" y="5658925"/>
            <a:ext cx="358408" cy="684943"/>
          </a:xfrm>
          <a:prstGeom prst="roundRect">
            <a:avLst>
              <a:gd name="adj" fmla="val 2765"/>
            </a:avLst>
          </a:prstGeom>
          <a:solidFill>
            <a:schemeClr val="bg1"/>
          </a:solidFill>
          <a:ln>
            <a:noFill/>
          </a:ln>
          <a:effectLst>
            <a:outerShdw blurRad="635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9" tIns="72009" rIns="72009" bIns="72009" rtlCol="0" anchor="t"/>
          <a:lstStyle/>
          <a:p>
            <a:pPr>
              <a:lnSpc>
                <a:spcPct val="90000"/>
              </a:lnSpc>
            </a:pPr>
            <a:r>
              <a:rPr lang="en-US" sz="2800" b="1">
                <a:solidFill>
                  <a:srgbClr val="000000"/>
                </a:solidFill>
                <a:latin typeface="Arial" panose="020B0604020202020204" pitchFamily="34" charset="0"/>
              </a:rPr>
              <a:t>4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A65C6FA-5611-29AE-69E9-2138533EFFB1}"/>
              </a:ext>
            </a:extLst>
          </p:cNvPr>
          <p:cNvSpPr/>
          <p:nvPr/>
        </p:nvSpPr>
        <p:spPr>
          <a:xfrm>
            <a:off x="381000" y="3072525"/>
            <a:ext cx="5645150" cy="3271345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9" tIns="72009" rIns="72009" bIns="72009" rtlCol="0" anchor="t"/>
          <a:lstStyle/>
          <a:p>
            <a:pPr algn="l">
              <a:lnSpc>
                <a:spcPct val="90000"/>
              </a:lnSpc>
            </a:pPr>
            <a:endParaRPr lang="en-US" sz="1400" err="1">
              <a:solidFill>
                <a:schemeClr val="tx1"/>
              </a:solidFill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92B6D9F6-1D19-1FF7-8586-8E5F9538784D}"/>
              </a:ext>
            </a:extLst>
          </p:cNvPr>
          <p:cNvSpPr/>
          <p:nvPr/>
        </p:nvSpPr>
        <p:spPr>
          <a:xfrm>
            <a:off x="455576" y="3147098"/>
            <a:ext cx="2586067" cy="967375"/>
          </a:xfrm>
          <a:prstGeom prst="roundRect">
            <a:avLst>
              <a:gd name="adj" fmla="val 2765"/>
            </a:avLst>
          </a:prstGeom>
          <a:solidFill>
            <a:schemeClr val="bg1"/>
          </a:solidFill>
          <a:ln>
            <a:noFill/>
          </a:ln>
          <a:effectLst>
            <a:outerShdw blurRad="635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9" tIns="72009" rIns="72009" bIns="72009" rtlCol="0" anchor="ctr"/>
          <a:lstStyle/>
          <a:p>
            <a:pPr algn="ctr">
              <a:buClr>
                <a:srgbClr val="1E1E1E"/>
              </a:buClr>
              <a:buSzPct val="100000"/>
            </a:pPr>
            <a:r>
              <a:rPr lang="en-US" sz="1200" b="1">
                <a:solidFill>
                  <a:schemeClr val="tx1"/>
                </a:solidFill>
              </a:rPr>
              <a:t>Advanced English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A370CFE-1207-4355-6056-C79B1C643F37}"/>
              </a:ext>
            </a:extLst>
          </p:cNvPr>
          <p:cNvSpPr/>
          <p:nvPr/>
        </p:nvSpPr>
        <p:spPr>
          <a:xfrm>
            <a:off x="455576" y="4261796"/>
            <a:ext cx="2586067" cy="967375"/>
          </a:xfrm>
          <a:prstGeom prst="roundRect">
            <a:avLst>
              <a:gd name="adj" fmla="val 2765"/>
            </a:avLst>
          </a:prstGeom>
          <a:solidFill>
            <a:schemeClr val="bg1"/>
          </a:solidFill>
          <a:ln>
            <a:noFill/>
          </a:ln>
          <a:effectLst>
            <a:outerShdw blurRad="635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9" tIns="72009" rIns="72009" bIns="72009" rtlCol="0" anchor="ctr"/>
          <a:lstStyle/>
          <a:p>
            <a:pPr algn="ctr">
              <a:buClr>
                <a:srgbClr val="1E1E1E"/>
              </a:buClr>
              <a:buSzPct val="100000"/>
            </a:pPr>
            <a:r>
              <a:rPr lang="en-US" sz="1200" b="1">
                <a:solidFill>
                  <a:schemeClr val="tx1"/>
                </a:solidFill>
              </a:rPr>
              <a:t>Emirati Studies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5224D4A-D146-FDA9-C715-BE947E9A4312}"/>
              </a:ext>
            </a:extLst>
          </p:cNvPr>
          <p:cNvSpPr/>
          <p:nvPr/>
        </p:nvSpPr>
        <p:spPr>
          <a:xfrm>
            <a:off x="455576" y="5376494"/>
            <a:ext cx="2586067" cy="967375"/>
          </a:xfrm>
          <a:prstGeom prst="roundRect">
            <a:avLst>
              <a:gd name="adj" fmla="val 2765"/>
            </a:avLst>
          </a:prstGeom>
          <a:solidFill>
            <a:schemeClr val="bg1"/>
          </a:solidFill>
          <a:ln>
            <a:noFill/>
          </a:ln>
          <a:effectLst>
            <a:outerShdw blurRad="635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9" tIns="72009" rIns="72009" bIns="72009" rtlCol="0" anchor="ctr"/>
          <a:lstStyle/>
          <a:p>
            <a:pPr algn="ctr">
              <a:buClr>
                <a:srgbClr val="1E1E1E"/>
              </a:buClr>
              <a:buSzPct val="100000"/>
            </a:pPr>
            <a:r>
              <a:rPr lang="en-US" sz="1200" b="1">
                <a:solidFill>
                  <a:schemeClr val="tx1"/>
                </a:solidFill>
              </a:rPr>
              <a:t>Innovation, </a:t>
            </a:r>
            <a:br>
              <a:rPr lang="en-US" sz="1200" b="1">
                <a:solidFill>
                  <a:schemeClr val="tx1"/>
                </a:solidFill>
              </a:rPr>
            </a:br>
            <a:r>
              <a:rPr lang="en-US" sz="1200" b="1">
                <a:solidFill>
                  <a:schemeClr val="tx1"/>
                </a:solidFill>
              </a:rPr>
              <a:t>Entrepreneurship</a:t>
            </a:r>
          </a:p>
          <a:p>
            <a:pPr algn="ctr">
              <a:buClr>
                <a:srgbClr val="1E1E1E"/>
              </a:buClr>
              <a:buSzPct val="100000"/>
            </a:pPr>
            <a:r>
              <a:rPr lang="en-US" sz="1200" b="1">
                <a:solidFill>
                  <a:schemeClr val="tx1"/>
                </a:solidFill>
              </a:rPr>
              <a:t>&amp; Sustainability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020FCA54-8E95-2021-5E23-22394F78E7C5}"/>
              </a:ext>
            </a:extLst>
          </p:cNvPr>
          <p:cNvGrpSpPr/>
          <p:nvPr/>
        </p:nvGrpSpPr>
        <p:grpSpPr>
          <a:xfrm>
            <a:off x="381000" y="2533870"/>
            <a:ext cx="11430001" cy="538655"/>
            <a:chOff x="381000" y="-1137557"/>
            <a:chExt cx="11430001" cy="538655"/>
          </a:xfrm>
        </p:grpSpPr>
        <p:pic>
          <p:nvPicPr>
            <p:cNvPr id="43" name="Picture 42" descr="A close-up of a building&#10;&#10;Description automatically generated with low confidence">
              <a:extLst>
                <a:ext uri="{FF2B5EF4-FFF2-40B4-BE49-F238E27FC236}">
                  <a16:creationId xmlns:a16="http://schemas.microsoft.com/office/drawing/2014/main" id="{63AD8B24-3CE9-E4B1-1FF3-DD820F178A58}"/>
                </a:ext>
              </a:extLst>
            </p:cNvPr>
            <p:cNvPicPr preferRelativeResize="0">
              <a:picLocks/>
            </p:cNvPicPr>
            <p:nvPr/>
          </p:nvPicPr>
          <p:blipFill rotWithShape="1"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25" t="59336" r="50573" b="34039"/>
            <a:stretch>
              <a:fillRect/>
            </a:stretch>
          </p:blipFill>
          <p:spPr>
            <a:xfrm>
              <a:off x="381000" y="-1137557"/>
              <a:ext cx="5645150" cy="538655"/>
            </a:xfrm>
            <a:custGeom>
              <a:avLst/>
              <a:gdLst>
                <a:gd name="connsiteX0" fmla="*/ 43200 w 5645150"/>
                <a:gd name="connsiteY0" fmla="*/ 0 h 538655"/>
                <a:gd name="connsiteX1" fmla="*/ 5601950 w 5645150"/>
                <a:gd name="connsiteY1" fmla="*/ 0 h 538655"/>
                <a:gd name="connsiteX2" fmla="*/ 5645150 w 5645150"/>
                <a:gd name="connsiteY2" fmla="*/ 43200 h 538655"/>
                <a:gd name="connsiteX3" fmla="*/ 5645150 w 5645150"/>
                <a:gd name="connsiteY3" fmla="*/ 538655 h 538655"/>
                <a:gd name="connsiteX4" fmla="*/ 0 w 5645150"/>
                <a:gd name="connsiteY4" fmla="*/ 538655 h 538655"/>
                <a:gd name="connsiteX5" fmla="*/ 0 w 5645150"/>
                <a:gd name="connsiteY5" fmla="*/ 43200 h 538655"/>
                <a:gd name="connsiteX6" fmla="*/ 43200 w 5645150"/>
                <a:gd name="connsiteY6" fmla="*/ 0 h 538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645150" h="538655">
                  <a:moveTo>
                    <a:pt x="43200" y="0"/>
                  </a:moveTo>
                  <a:lnTo>
                    <a:pt x="5601950" y="0"/>
                  </a:lnTo>
                  <a:cubicBezTo>
                    <a:pt x="5625809" y="0"/>
                    <a:pt x="5645150" y="19341"/>
                    <a:pt x="5645150" y="43200"/>
                  </a:cubicBezTo>
                  <a:lnTo>
                    <a:pt x="5645150" y="538655"/>
                  </a:lnTo>
                  <a:lnTo>
                    <a:pt x="0" y="538655"/>
                  </a:lnTo>
                  <a:lnTo>
                    <a:pt x="0" y="43200"/>
                  </a:lnTo>
                  <a:cubicBezTo>
                    <a:pt x="0" y="19341"/>
                    <a:pt x="19341" y="0"/>
                    <a:pt x="43200" y="0"/>
                  </a:cubicBezTo>
                  <a:close/>
                </a:path>
              </a:pathLst>
            </a:custGeom>
          </p:spPr>
        </p:pic>
        <p:pic>
          <p:nvPicPr>
            <p:cNvPr id="42" name="Picture 41" descr="A close-up of a building&#10;&#10;Description automatically generated with low confidence">
              <a:extLst>
                <a:ext uri="{FF2B5EF4-FFF2-40B4-BE49-F238E27FC236}">
                  <a16:creationId xmlns:a16="http://schemas.microsoft.com/office/drawing/2014/main" id="{A50E9848-92E7-6E5E-1904-57341BB66231}"/>
                </a:ext>
              </a:extLst>
            </p:cNvPr>
            <p:cNvPicPr preferRelativeResize="0">
              <a:picLocks/>
            </p:cNvPicPr>
            <p:nvPr/>
          </p:nvPicPr>
          <p:blipFill rotWithShape="1"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573" t="59336" r="3125" b="34039"/>
            <a:stretch>
              <a:fillRect/>
            </a:stretch>
          </p:blipFill>
          <p:spPr>
            <a:xfrm>
              <a:off x="6165850" y="-1137557"/>
              <a:ext cx="5645151" cy="538655"/>
            </a:xfrm>
            <a:custGeom>
              <a:avLst/>
              <a:gdLst>
                <a:gd name="connsiteX0" fmla="*/ 43200 w 5645151"/>
                <a:gd name="connsiteY0" fmla="*/ 0 h 538655"/>
                <a:gd name="connsiteX1" fmla="*/ 5601951 w 5645151"/>
                <a:gd name="connsiteY1" fmla="*/ 0 h 538655"/>
                <a:gd name="connsiteX2" fmla="*/ 5645151 w 5645151"/>
                <a:gd name="connsiteY2" fmla="*/ 43200 h 538655"/>
                <a:gd name="connsiteX3" fmla="*/ 5645151 w 5645151"/>
                <a:gd name="connsiteY3" fmla="*/ 538655 h 538655"/>
                <a:gd name="connsiteX4" fmla="*/ 0 w 5645151"/>
                <a:gd name="connsiteY4" fmla="*/ 538655 h 538655"/>
                <a:gd name="connsiteX5" fmla="*/ 0 w 5645151"/>
                <a:gd name="connsiteY5" fmla="*/ 43200 h 538655"/>
                <a:gd name="connsiteX6" fmla="*/ 43200 w 5645151"/>
                <a:gd name="connsiteY6" fmla="*/ 0 h 538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645151" h="538655">
                  <a:moveTo>
                    <a:pt x="43200" y="0"/>
                  </a:moveTo>
                  <a:lnTo>
                    <a:pt x="5601951" y="0"/>
                  </a:lnTo>
                  <a:cubicBezTo>
                    <a:pt x="5625810" y="0"/>
                    <a:pt x="5645151" y="19341"/>
                    <a:pt x="5645151" y="43200"/>
                  </a:cubicBezTo>
                  <a:lnTo>
                    <a:pt x="5645151" y="538655"/>
                  </a:lnTo>
                  <a:lnTo>
                    <a:pt x="0" y="538655"/>
                  </a:lnTo>
                  <a:lnTo>
                    <a:pt x="0" y="43200"/>
                  </a:lnTo>
                  <a:cubicBezTo>
                    <a:pt x="0" y="19341"/>
                    <a:pt x="19341" y="0"/>
                    <a:pt x="43200" y="0"/>
                  </a:cubicBezTo>
                  <a:close/>
                </a:path>
              </a:pathLst>
            </a:custGeom>
          </p:spPr>
        </p:pic>
      </p:grpSp>
      <p:pic>
        <p:nvPicPr>
          <p:cNvPr id="2" name="Picture 1" descr="A close-up of a building&#10;&#10;Description automatically generated with low confidence">
            <a:extLst>
              <a:ext uri="{FF2B5EF4-FFF2-40B4-BE49-F238E27FC236}">
                <a16:creationId xmlns:a16="http://schemas.microsoft.com/office/drawing/2014/main" id="{5F87FF0D-74E6-1F35-8F0D-C2C467392A28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2383" b="42383"/>
          <a:stretch>
            <a:fillRect/>
          </a:stretch>
        </p:blipFill>
        <p:spPr>
          <a:xfrm>
            <a:off x="0" y="1232841"/>
            <a:ext cx="12192000" cy="123858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FFA274C-4AF8-A138-57B7-3DB1AEF2072A}"/>
              </a:ext>
            </a:extLst>
          </p:cNvPr>
          <p:cNvSpPr/>
          <p:nvPr/>
        </p:nvSpPr>
        <p:spPr>
          <a:xfrm>
            <a:off x="0" y="1232841"/>
            <a:ext cx="12192000" cy="123858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  <a:alpha val="90000"/>
                </a:schemeClr>
              </a:gs>
              <a:gs pos="100000">
                <a:schemeClr val="accent6">
                  <a:lumMod val="97000"/>
                  <a:lumOff val="3000"/>
                  <a:alpha val="9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9" tIns="72009" rIns="72009" bIns="72009" rtlCol="0" anchor="ctr"/>
          <a:lstStyle/>
          <a:p>
            <a:pPr>
              <a:lnSpc>
                <a:spcPct val="90000"/>
              </a:lnSpc>
            </a:pPr>
            <a:endParaRPr lang="en-GB" sz="1400" b="1">
              <a:solidFill>
                <a:schemeClr val="bg1"/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2D8CE38-6E0C-F948-48DC-67DC7416B6F2}"/>
              </a:ext>
            </a:extLst>
          </p:cNvPr>
          <p:cNvSpPr/>
          <p:nvPr/>
        </p:nvSpPr>
        <p:spPr>
          <a:xfrm>
            <a:off x="389708" y="1409219"/>
            <a:ext cx="11421289" cy="885825"/>
          </a:xfrm>
          <a:prstGeom prst="roundRect">
            <a:avLst>
              <a:gd name="adj" fmla="val 5505"/>
            </a:avLst>
          </a:prstGeom>
          <a:gradFill flip="none" rotWithShape="1">
            <a:gsLst>
              <a:gs pos="0">
                <a:schemeClr val="bg1">
                  <a:alpha val="20000"/>
                </a:schemeClr>
              </a:gs>
              <a:gs pos="100000">
                <a:schemeClr val="bg1">
                  <a:alpha val="5000"/>
                </a:schemeClr>
              </a:gs>
            </a:gsLst>
            <a:lin ang="13500000" scaled="1"/>
            <a:tileRect/>
          </a:gradFill>
          <a:ln w="6350" cap="flat" cmpd="sng" algn="ctr">
            <a:solidFill>
              <a:schemeClr val="bg1">
                <a:alpha val="30000"/>
              </a:schemeClr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088000" tIns="46800" rIns="468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693393"/>
            <a:r>
              <a:rPr lang="en-US" sz="1600" b="1">
                <a:solidFill>
                  <a:schemeClr val="accent6">
                    <a:lumMod val="20000"/>
                    <a:lumOff val="80000"/>
                  </a:schemeClr>
                </a:solidFill>
                <a:latin typeface="+mj-lt"/>
                <a:cs typeface="Arial"/>
              </a:rPr>
              <a:t>DEFINITION BY CAA</a:t>
            </a:r>
          </a:p>
          <a:p>
            <a:pPr defTabSz="693393">
              <a:spcBef>
                <a:spcPts val="400"/>
              </a:spcBef>
            </a:pPr>
            <a:r>
              <a:rPr lang="en-US" sz="1400">
                <a:solidFill>
                  <a:schemeClr val="bg1"/>
                </a:solidFill>
                <a:latin typeface="+mj-lt"/>
                <a:cs typeface="Arial"/>
              </a:rPr>
              <a:t>General Education is a broad foundation that equips every graduate with </a:t>
            </a:r>
            <a:r>
              <a:rPr lang="en-US" sz="1400" b="1">
                <a:solidFill>
                  <a:schemeClr val="bg1"/>
                </a:solidFill>
                <a:latin typeface="+mj-lt"/>
                <a:cs typeface="Arial"/>
              </a:rPr>
              <a:t>essential skills for the 21</a:t>
            </a:r>
            <a:r>
              <a:rPr lang="en-US" sz="1400" b="1" baseline="30000">
                <a:solidFill>
                  <a:schemeClr val="bg1"/>
                </a:solidFill>
                <a:latin typeface="+mj-lt"/>
                <a:cs typeface="Arial"/>
              </a:rPr>
              <a:t>st</a:t>
            </a:r>
            <a:r>
              <a:rPr lang="en-US" sz="1400" b="1">
                <a:solidFill>
                  <a:schemeClr val="bg1"/>
                </a:solidFill>
                <a:latin typeface="+mj-lt"/>
                <a:cs typeface="Arial"/>
              </a:rPr>
              <a:t> century </a:t>
            </a:r>
            <a:r>
              <a:rPr lang="en-US" sz="1400">
                <a:solidFill>
                  <a:schemeClr val="bg1"/>
                </a:solidFill>
                <a:latin typeface="+mj-lt"/>
                <a:cs typeface="Arial"/>
              </a:rPr>
              <a:t>through at least 18 credits across humanities, social and natural sciences, and UAE-specific studies</a:t>
            </a:r>
          </a:p>
        </p:txBody>
      </p:sp>
      <p:sp>
        <p:nvSpPr>
          <p:cNvPr id="17" name="Rectangle: Top Corners Rounded 16">
            <a:extLst>
              <a:ext uri="{FF2B5EF4-FFF2-40B4-BE49-F238E27FC236}">
                <a16:creationId xmlns:a16="http://schemas.microsoft.com/office/drawing/2014/main" id="{9819EABA-8811-F03A-3145-759A724BFE98}"/>
              </a:ext>
            </a:extLst>
          </p:cNvPr>
          <p:cNvSpPr/>
          <p:nvPr/>
        </p:nvSpPr>
        <p:spPr>
          <a:xfrm rot="5400000">
            <a:off x="1062423" y="870253"/>
            <a:ext cx="618332" cy="196376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/>
          </a:solidFill>
          <a:ln w="12700">
            <a:gradFill flip="none" rotWithShape="1">
              <a:gsLst>
                <a:gs pos="67000">
                  <a:schemeClr val="bg2">
                    <a:alpha val="0"/>
                  </a:schemeClr>
                </a:gs>
                <a:gs pos="100000">
                  <a:schemeClr val="bg2"/>
                </a:gs>
              </a:gsLst>
              <a:lin ang="162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9" tIns="72009" rIns="72009" bIns="72009" rtlCol="0" anchor="t"/>
          <a:lstStyle/>
          <a:p>
            <a:pPr algn="l">
              <a:lnSpc>
                <a:spcPct val="90000"/>
              </a:lnSpc>
            </a:pPr>
            <a:endParaRPr lang="en-US" sz="1400" err="1">
              <a:solidFill>
                <a:schemeClr val="tx1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4EBE05C-D0D9-CFC0-FFF5-B5818D3CAEEE}"/>
              </a:ext>
            </a:extLst>
          </p:cNvPr>
          <p:cNvCxnSpPr>
            <a:cxnSpLocks/>
          </p:cNvCxnSpPr>
          <p:nvPr/>
        </p:nvCxnSpPr>
        <p:spPr>
          <a:xfrm>
            <a:off x="389708" y="1676712"/>
            <a:ext cx="0" cy="350838"/>
          </a:xfrm>
          <a:prstGeom prst="line">
            <a:avLst/>
          </a:prstGeom>
          <a:ln w="28575" cap="rnd">
            <a:solidFill>
              <a:schemeClr val="bg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A close-up of a document&#10;&#10;AI-generated content may be incorrect.">
            <a:extLst>
              <a:ext uri="{FF2B5EF4-FFF2-40B4-BE49-F238E27FC236}">
                <a16:creationId xmlns:a16="http://schemas.microsoft.com/office/drawing/2014/main" id="{F3CCFC20-F2EE-8CB9-60B1-8D2FBBC5A40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474" t="-1" r="-262" b="69550"/>
          <a:stretch>
            <a:fillRect/>
          </a:stretch>
        </p:blipFill>
        <p:spPr>
          <a:xfrm>
            <a:off x="476800" y="1574962"/>
            <a:ext cx="1740717" cy="554340"/>
          </a:xfrm>
          <a:prstGeom prst="roundRect">
            <a:avLst>
              <a:gd name="adj" fmla="val 27406"/>
            </a:avLst>
          </a:prstGeom>
        </p:spPr>
      </p:pic>
      <p:sp>
        <p:nvSpPr>
          <p:cNvPr id="19" name="Rectangle: Top Corners Rounded 18">
            <a:extLst>
              <a:ext uri="{FF2B5EF4-FFF2-40B4-BE49-F238E27FC236}">
                <a16:creationId xmlns:a16="http://schemas.microsoft.com/office/drawing/2014/main" id="{152EC229-B3AD-5004-CDDC-640946D5697A}"/>
              </a:ext>
            </a:extLst>
          </p:cNvPr>
          <p:cNvSpPr/>
          <p:nvPr/>
        </p:nvSpPr>
        <p:spPr>
          <a:xfrm>
            <a:off x="381000" y="2533870"/>
            <a:ext cx="5645150" cy="538655"/>
          </a:xfrm>
          <a:prstGeom prst="round2SameRect">
            <a:avLst>
              <a:gd name="adj1" fmla="val 8020"/>
              <a:gd name="adj2" fmla="val 0"/>
            </a:avLst>
          </a:prstGeom>
          <a:gradFill flip="none" rotWithShape="1">
            <a:gsLst>
              <a:gs pos="0">
                <a:schemeClr val="accent6">
                  <a:lumMod val="67000"/>
                  <a:alpha val="90000"/>
                </a:schemeClr>
              </a:gs>
              <a:gs pos="100000">
                <a:schemeClr val="accent6">
                  <a:lumMod val="97000"/>
                  <a:lumOff val="3000"/>
                  <a:alpha val="9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9" tIns="72009" rIns="72009" bIns="72009" rtlCol="0" anchor="ctr"/>
          <a:lstStyle/>
          <a:p>
            <a:pPr algn="l">
              <a:lnSpc>
                <a:spcPct val="90000"/>
              </a:lnSpc>
            </a:pPr>
            <a:r>
              <a:rPr lang="en-US" sz="1400" b="1">
                <a:solidFill>
                  <a:schemeClr val="bg1"/>
                </a:solidFill>
              </a:rPr>
              <a:t>GenEd REQUIRES 6 COURSES</a:t>
            </a:r>
          </a:p>
          <a:p>
            <a:pPr algn="l">
              <a:lnSpc>
                <a:spcPct val="90000"/>
              </a:lnSpc>
            </a:pPr>
            <a:r>
              <a:rPr lang="en-US" sz="1200">
                <a:solidFill>
                  <a:schemeClr val="bg1"/>
                </a:solidFill>
              </a:rPr>
              <a:t>(18 CREDIT HOURS)</a:t>
            </a:r>
          </a:p>
        </p:txBody>
      </p:sp>
      <p:sp>
        <p:nvSpPr>
          <p:cNvPr id="21" name="Rectangle: Top Corners Rounded 20">
            <a:extLst>
              <a:ext uri="{FF2B5EF4-FFF2-40B4-BE49-F238E27FC236}">
                <a16:creationId xmlns:a16="http://schemas.microsoft.com/office/drawing/2014/main" id="{59AAE8D6-A246-C64D-981D-3498A82437D2}"/>
              </a:ext>
            </a:extLst>
          </p:cNvPr>
          <p:cNvSpPr/>
          <p:nvPr/>
        </p:nvSpPr>
        <p:spPr>
          <a:xfrm>
            <a:off x="6165849" y="2533870"/>
            <a:ext cx="5645151" cy="538655"/>
          </a:xfrm>
          <a:prstGeom prst="round2SameRect">
            <a:avLst>
              <a:gd name="adj1" fmla="val 8020"/>
              <a:gd name="adj2" fmla="val 0"/>
            </a:avLst>
          </a:prstGeom>
          <a:solidFill>
            <a:schemeClr val="tx2">
              <a:alpha val="85000"/>
            </a:schemeClr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18288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400" b="1">
                <a:solidFill>
                  <a:schemeClr val="bg1"/>
                </a:solidFill>
              </a:rPr>
              <a:t>OPPORTUNITIES FOR ZMU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E898D457-6097-C491-27EF-C31B07B449F9}"/>
              </a:ext>
            </a:extLst>
          </p:cNvPr>
          <p:cNvSpPr/>
          <p:nvPr/>
        </p:nvSpPr>
        <p:spPr>
          <a:xfrm>
            <a:off x="3365507" y="3140842"/>
            <a:ext cx="2586067" cy="3203028"/>
          </a:xfrm>
          <a:prstGeom prst="roundRect">
            <a:avLst>
              <a:gd name="adj" fmla="val 2765"/>
            </a:avLst>
          </a:prstGeom>
          <a:solidFill>
            <a:schemeClr val="bg1"/>
          </a:solidFill>
          <a:ln>
            <a:noFill/>
          </a:ln>
          <a:effectLst>
            <a:outerShdw blurRad="635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9" tIns="72009" rIns="72009" bIns="72009" rtlCol="0" anchor="t"/>
          <a:lstStyle/>
          <a:p>
            <a:pPr algn="ctr">
              <a:buClr>
                <a:srgbClr val="1E1E1E"/>
              </a:buClr>
              <a:buSzPct val="100000"/>
            </a:pPr>
            <a:r>
              <a:rPr lang="en-US" sz="1200" b="1">
                <a:solidFill>
                  <a:schemeClr val="tx1"/>
                </a:solidFill>
              </a:rPr>
              <a:t>Three Elective Courses</a:t>
            </a:r>
          </a:p>
        </p:txBody>
      </p:sp>
      <p:pic>
        <p:nvPicPr>
          <p:cNvPr id="1028" name="Picture 4" descr="Hourglass Kawaii Lineal icon">
            <a:extLst>
              <a:ext uri="{FF2B5EF4-FFF2-40B4-BE49-F238E27FC236}">
                <a16:creationId xmlns:a16="http://schemas.microsoft.com/office/drawing/2014/main" id="{A39C4444-F66C-0FC9-8B59-E6DFDB93B1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9552" y="2602187"/>
            <a:ext cx="402021" cy="402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Question Generic outline icon">
            <a:extLst>
              <a:ext uri="{FF2B5EF4-FFF2-40B4-BE49-F238E27FC236}">
                <a16:creationId xmlns:a16="http://schemas.microsoft.com/office/drawing/2014/main" id="{FB6BC0A7-B243-5817-3205-73214131B6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4403" y="2602187"/>
            <a:ext cx="402021" cy="402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Language learning Generic Detailed Outline icon">
            <a:extLst>
              <a:ext uri="{FF2B5EF4-FFF2-40B4-BE49-F238E27FC236}">
                <a16:creationId xmlns:a16="http://schemas.microsoft.com/office/drawing/2014/main" id="{FCAF0A6C-F917-365D-1952-A2C4F7F5C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2289" y="3617854"/>
            <a:ext cx="402021" cy="402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Research Generic black outline icon">
            <a:extLst>
              <a:ext uri="{FF2B5EF4-FFF2-40B4-BE49-F238E27FC236}">
                <a16:creationId xmlns:a16="http://schemas.microsoft.com/office/drawing/2014/main" id="{3DD725A1-B1B4-3521-453A-2A7AAF191D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2289" y="4770024"/>
            <a:ext cx="402021" cy="402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Investment Special Lineal icon">
            <a:extLst>
              <a:ext uri="{FF2B5EF4-FFF2-40B4-BE49-F238E27FC236}">
                <a16:creationId xmlns:a16="http://schemas.microsoft.com/office/drawing/2014/main" id="{ECBFAF96-F646-6193-8C65-F993CEC0BB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2289" y="5837455"/>
            <a:ext cx="402021" cy="402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Key Generic Detailed Outline icon">
            <a:extLst>
              <a:ext uri="{FF2B5EF4-FFF2-40B4-BE49-F238E27FC236}">
                <a16:creationId xmlns:a16="http://schemas.microsoft.com/office/drawing/2014/main" id="{ABA86EB5-BEDE-F223-F7D3-53E724AEB2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4304" y="5919751"/>
            <a:ext cx="402021" cy="402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49CFC63-3349-0FDC-5E2B-6CF22F44DD3E}"/>
              </a:ext>
            </a:extLst>
          </p:cNvPr>
          <p:cNvSpPr txBox="1">
            <a:spLocks/>
          </p:cNvSpPr>
          <p:nvPr/>
        </p:nvSpPr>
        <p:spPr>
          <a:xfrm>
            <a:off x="389709" y="389713"/>
            <a:ext cx="9184059" cy="553998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lumMod val="100000"/>
                  </a:srgbClr>
                </a:solidFill>
              </a14:hiddenFill>
            </a:ext>
          </a:extLst>
        </p:spPr>
        <p:txBody>
          <a:bodyPr vert="horz" lIns="0" tIns="0" rIns="0" bIns="0" anchor="t">
            <a:noAutofit/>
          </a:bodyPr>
          <a:lstStyle>
            <a:lvl1pPr marL="0" algn="l" defTabSz="685818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rgbClr val="000000">
                    <a:lumMod val="100000"/>
                  </a:srgbClr>
                </a:solidFill>
                <a:latin typeface="Arial" panose="020B0604020202020204" pitchFamily="34" charset="0"/>
              </a:rPr>
              <a:t>General Education (GenEd) is a CAA requirement to ensure that students are equipped with common knowledge and skills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60E75A-476A-6349-A175-FD1AD5FF2893}"/>
              </a:ext>
            </a:extLst>
          </p:cNvPr>
          <p:cNvSpPr txBox="1"/>
          <p:nvPr/>
        </p:nvSpPr>
        <p:spPr>
          <a:xfrm>
            <a:off x="548640" y="3326086"/>
            <a:ext cx="420624" cy="6093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4400" b="1">
                <a:solidFill>
                  <a:srgbClr val="D4D4D4"/>
                </a:solidFill>
              </a:rPr>
              <a:t>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822C7B8-39F5-C379-BBDE-3360B0EA3936}"/>
              </a:ext>
            </a:extLst>
          </p:cNvPr>
          <p:cNvSpPr txBox="1"/>
          <p:nvPr/>
        </p:nvSpPr>
        <p:spPr>
          <a:xfrm>
            <a:off x="610082" y="4440784"/>
            <a:ext cx="420624" cy="6093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4400" b="1">
                <a:solidFill>
                  <a:srgbClr val="D4D4D4"/>
                </a:solidFill>
              </a:rPr>
              <a:t>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EDFBCCB-554F-54A6-CB57-BD95BDEAE101}"/>
              </a:ext>
            </a:extLst>
          </p:cNvPr>
          <p:cNvSpPr txBox="1"/>
          <p:nvPr/>
        </p:nvSpPr>
        <p:spPr>
          <a:xfrm>
            <a:off x="3365507" y="4165297"/>
            <a:ext cx="2586066" cy="1154162"/>
          </a:xfrm>
          <a:prstGeom prst="rect">
            <a:avLst/>
          </a:prstGeom>
          <a:noFill/>
        </p:spPr>
        <p:txBody>
          <a:bodyPr wrap="square" lIns="0" tIns="0" rIns="0" bIns="0" numCol="2" rtlCol="0">
            <a:spAutoFit/>
          </a:bodyPr>
          <a:lstStyle/>
          <a:p>
            <a:pPr marL="139700" indent="-139700" algn="ctr">
              <a:spcBef>
                <a:spcPts val="600"/>
              </a:spcBef>
              <a:buClr>
                <a:srgbClr val="1E1E1E"/>
              </a:buClr>
              <a:buSzPct val="100000"/>
              <a:buFont typeface="Arial" panose="020B0604020202020204" pitchFamily="34" charset="0"/>
              <a:buChar char="–"/>
            </a:pPr>
            <a:r>
              <a:rPr lang="en-US" sz="1000" i="1"/>
              <a:t>Humanities</a:t>
            </a:r>
          </a:p>
          <a:p>
            <a:pPr marL="139700" indent="-139700" algn="ctr">
              <a:spcBef>
                <a:spcPts val="600"/>
              </a:spcBef>
              <a:buClr>
                <a:srgbClr val="1E1E1E"/>
              </a:buClr>
              <a:buSzPct val="100000"/>
              <a:buFont typeface="Arial" panose="020B0604020202020204" pitchFamily="34" charset="0"/>
              <a:buChar char="–"/>
            </a:pPr>
            <a:r>
              <a:rPr lang="en-US" sz="1000" i="1"/>
              <a:t>Social and Behavioral Sciences</a:t>
            </a:r>
          </a:p>
          <a:p>
            <a:pPr marL="139700" indent="-139700" algn="ctr">
              <a:spcBef>
                <a:spcPts val="600"/>
              </a:spcBef>
              <a:buClr>
                <a:srgbClr val="1E1E1E"/>
              </a:buClr>
              <a:buSzPct val="100000"/>
              <a:buFont typeface="Arial" panose="020B0604020202020204" pitchFamily="34" charset="0"/>
              <a:buChar char="–"/>
            </a:pPr>
            <a:r>
              <a:rPr lang="en-US" sz="1000" i="1"/>
              <a:t>Natural Sciences</a:t>
            </a:r>
          </a:p>
          <a:p>
            <a:pPr marL="139700" indent="-139700" algn="ctr">
              <a:spcBef>
                <a:spcPts val="600"/>
              </a:spcBef>
              <a:buClr>
                <a:srgbClr val="1E1E1E"/>
              </a:buClr>
              <a:buSzPct val="100000"/>
              <a:buFont typeface="Arial" panose="020B0604020202020204" pitchFamily="34" charset="0"/>
              <a:buChar char="–"/>
            </a:pPr>
            <a:r>
              <a:rPr lang="en-US" sz="1000" i="1"/>
              <a:t>Quantitative Reasoning</a:t>
            </a:r>
          </a:p>
          <a:p>
            <a:pPr marL="139700" indent="-139700" algn="ctr">
              <a:spcBef>
                <a:spcPts val="600"/>
              </a:spcBef>
              <a:buClr>
                <a:srgbClr val="1E1E1E"/>
              </a:buClr>
              <a:buSzPct val="100000"/>
              <a:buFont typeface="Arial" panose="020B0604020202020204" pitchFamily="34" charset="0"/>
              <a:buChar char="–"/>
            </a:pPr>
            <a:r>
              <a:rPr lang="en-US" sz="1000" i="1"/>
              <a:t>Critical Thinking </a:t>
            </a:r>
          </a:p>
          <a:p>
            <a:pPr marL="139700" indent="-139700" algn="ctr">
              <a:spcBef>
                <a:spcPts val="600"/>
              </a:spcBef>
              <a:buClr>
                <a:srgbClr val="1E1E1E"/>
              </a:buClr>
              <a:buSzPct val="100000"/>
              <a:buFont typeface="Arial" panose="020B0604020202020204" pitchFamily="34" charset="0"/>
              <a:buChar char="–"/>
            </a:pPr>
            <a:r>
              <a:rPr lang="en-US" sz="1000" i="1"/>
              <a:t>Health </a:t>
            </a:r>
          </a:p>
          <a:p>
            <a:pPr marL="139700" indent="-139700" algn="ctr">
              <a:spcBef>
                <a:spcPts val="600"/>
              </a:spcBef>
              <a:buClr>
                <a:srgbClr val="1E1E1E"/>
              </a:buClr>
              <a:buSzPct val="100000"/>
              <a:buFont typeface="Arial" panose="020B0604020202020204" pitchFamily="34" charset="0"/>
              <a:buChar char="–"/>
            </a:pPr>
            <a:r>
              <a:rPr lang="en-US" sz="1000" i="1"/>
              <a:t>Sustainability</a:t>
            </a:r>
          </a:p>
          <a:p>
            <a:pPr marL="139700" indent="-139700" algn="ctr">
              <a:spcBef>
                <a:spcPts val="600"/>
              </a:spcBef>
              <a:buClr>
                <a:srgbClr val="1E1E1E"/>
              </a:buClr>
              <a:buSzPct val="100000"/>
              <a:buFont typeface="Arial" panose="020B0604020202020204" pitchFamily="34" charset="0"/>
              <a:buChar char="–"/>
            </a:pPr>
            <a:r>
              <a:rPr lang="en-US" sz="1000" i="1"/>
              <a:t>Technology &amp; Society</a:t>
            </a:r>
            <a:endParaRPr lang="en-US" sz="1100" i="1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E1F6561-6557-8ED9-8530-1F404D7D6B2A}"/>
              </a:ext>
            </a:extLst>
          </p:cNvPr>
          <p:cNvSpPr txBox="1"/>
          <p:nvPr/>
        </p:nvSpPr>
        <p:spPr>
          <a:xfrm>
            <a:off x="4286103" y="3696127"/>
            <a:ext cx="744874" cy="2215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600" b="1">
                <a:solidFill>
                  <a:srgbClr val="D4D4D4"/>
                </a:solidFill>
              </a:rPr>
              <a:t>Domain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BE1BEF0-A82A-FE80-A150-6D102012960B}"/>
              </a:ext>
            </a:extLst>
          </p:cNvPr>
          <p:cNvSpPr txBox="1"/>
          <p:nvPr/>
        </p:nvSpPr>
        <p:spPr>
          <a:xfrm>
            <a:off x="610082" y="5555482"/>
            <a:ext cx="420624" cy="6093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4400" b="1">
                <a:solidFill>
                  <a:srgbClr val="D4D4D4"/>
                </a:solidFill>
              </a:rPr>
              <a:t>3</a:t>
            </a:r>
          </a:p>
        </p:txBody>
      </p:sp>
      <p:sp>
        <p:nvSpPr>
          <p:cNvPr id="26" name="Plus Sign 25">
            <a:extLst>
              <a:ext uri="{FF2B5EF4-FFF2-40B4-BE49-F238E27FC236}">
                <a16:creationId xmlns:a16="http://schemas.microsoft.com/office/drawing/2014/main" id="{A1942A1F-4BD7-EEFD-FF9B-433C2DF5ACE2}"/>
              </a:ext>
            </a:extLst>
          </p:cNvPr>
          <p:cNvSpPr/>
          <p:nvPr/>
        </p:nvSpPr>
        <p:spPr>
          <a:xfrm>
            <a:off x="3075542" y="4626005"/>
            <a:ext cx="256065" cy="232703"/>
          </a:xfrm>
          <a:prstGeom prst="mathPlus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9" tIns="72009" rIns="72009" bIns="72009" rtlCol="0" anchor="t"/>
          <a:lstStyle/>
          <a:p>
            <a:pPr algn="l">
              <a:lnSpc>
                <a:spcPct val="90000"/>
              </a:lnSpc>
            </a:pPr>
            <a:endParaRPr lang="en-US" sz="1100" err="1">
              <a:solidFill>
                <a:schemeClr val="tx1"/>
              </a:solidFill>
            </a:endParaRPr>
          </a:p>
        </p:txBody>
      </p:sp>
      <p:pic>
        <p:nvPicPr>
          <p:cNvPr id="47" name="Picture 20" descr="Website builder Special Lineal icon">
            <a:extLst>
              <a:ext uri="{FF2B5EF4-FFF2-40B4-BE49-F238E27FC236}">
                <a16:creationId xmlns:a16="http://schemas.microsoft.com/office/drawing/2014/main" id="{DD74892E-213C-0994-7F28-0938BE0469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5215" y="3469030"/>
            <a:ext cx="402021" cy="402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24" descr="Machine Generic outline icon">
            <a:extLst>
              <a:ext uri="{FF2B5EF4-FFF2-40B4-BE49-F238E27FC236}">
                <a16:creationId xmlns:a16="http://schemas.microsoft.com/office/drawing/2014/main" id="{28BF36B6-FB86-619C-5C2E-9324F4AFD6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5215" y="5042100"/>
            <a:ext cx="402021" cy="402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8" descr="Diplomat Generic black outline icon">
            <a:extLst>
              <a:ext uri="{FF2B5EF4-FFF2-40B4-BE49-F238E27FC236}">
                <a16:creationId xmlns:a16="http://schemas.microsoft.com/office/drawing/2014/main" id="{D5EDA44D-CE86-7F6B-AD00-3D4B3F08CA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5215" y="4255565"/>
            <a:ext cx="402021" cy="402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A782226-FFF9-3CF3-3A0C-CF12A834FE1C}"/>
              </a:ext>
            </a:extLst>
          </p:cNvPr>
          <p:cNvSpPr/>
          <p:nvPr/>
        </p:nvSpPr>
        <p:spPr>
          <a:xfrm>
            <a:off x="397439" y="1002037"/>
            <a:ext cx="9529762" cy="193899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</a:bodyPr>
          <a:lstStyle/>
          <a:p>
            <a:pPr lvl="0">
              <a:lnSpc>
                <a:spcPct val="90000"/>
              </a:lnSpc>
              <a:defRPr/>
            </a:pPr>
            <a:r>
              <a:rPr lang="en-US" sz="1400" b="1">
                <a:solidFill>
                  <a:srgbClr val="1E1E1E"/>
                </a:solidFill>
                <a:latin typeface="Arial" panose="020B0604020202020204" pitchFamily="34" charset="0"/>
              </a:rPr>
              <a:t>General Education Program Overview</a:t>
            </a:r>
          </a:p>
        </p:txBody>
      </p:sp>
      <p:pic>
        <p:nvPicPr>
          <p:cNvPr id="33" name="Graphic 32">
            <a:extLst>
              <a:ext uri="{FF2B5EF4-FFF2-40B4-BE49-F238E27FC236}">
                <a16:creationId xmlns:a16="http://schemas.microsoft.com/office/drawing/2014/main" id="{C0901148-D7E5-7212-6B52-8820E3FFE96F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1225346" y="5828636"/>
            <a:ext cx="321759" cy="322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2742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think-cell data - do not delete" hidden="1">
            <a:extLst>
              <a:ext uri="{FF2B5EF4-FFF2-40B4-BE49-F238E27FC236}">
                <a16:creationId xmlns:a16="http://schemas.microsoft.com/office/drawing/2014/main" id="{55797D6A-CC87-6EF7-E2C3-A58A8ABD995A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93355090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04" imgH="405" progId="TCLayout.ActiveDocument.1">
                  <p:embed/>
                </p:oleObj>
              </mc:Choice>
              <mc:Fallback>
                <p:oleObj name="think-cell Slide" r:id="rId3" imgW="404" imgH="405" progId="TCLayout.ActiveDocument.1">
                  <p:embed/>
                  <p:pic>
                    <p:nvPicPr>
                      <p:cNvPr id="21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55797D6A-CC87-6EF7-E2C3-A58A8ABD995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itle 1">
            <a:extLst>
              <a:ext uri="{FF2B5EF4-FFF2-40B4-BE49-F238E27FC236}">
                <a16:creationId xmlns:a16="http://schemas.microsoft.com/office/drawing/2014/main" id="{2A065B0D-5464-0E0B-7B14-CA7E795F7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2286000" cy="1900209"/>
          </a:xfrm>
        </p:spPr>
        <p:txBody>
          <a:bodyPr vert="horz"/>
          <a:lstStyle/>
          <a:p>
            <a:r>
              <a:rPr lang="en-US" sz="2000">
                <a:solidFill>
                  <a:srgbClr val="000000"/>
                </a:solidFill>
                <a:latin typeface="Arial" panose="020B0604020202020204" pitchFamily="34" charset="0"/>
              </a:rPr>
              <a:t>GenEd at ZMU </a:t>
            </a:r>
            <a:r>
              <a:rPr lang="en-US">
                <a:solidFill>
                  <a:srgbClr val="000000"/>
                </a:solidFill>
                <a:latin typeface="Arial" panose="020B0604020202020204" pitchFamily="34" charset="0"/>
              </a:rPr>
              <a:t>has been adapted to ZMU priorities </a:t>
            </a:r>
            <a:r>
              <a:rPr lang="en-US" sz="2000">
                <a:solidFill>
                  <a:srgbClr val="000000"/>
                </a:solidFill>
                <a:latin typeface="Arial" panose="020B0604020202020204" pitchFamily="34" charset="0"/>
              </a:rPr>
              <a:t>to achieve the ambitions of a bespoke ZMU GenEd program</a:t>
            </a:r>
          </a:p>
        </p:txBody>
      </p:sp>
      <p:sp>
        <p:nvSpPr>
          <p:cNvPr id="48" name="Text Placeholder 3">
            <a:extLst>
              <a:ext uri="{FF2B5EF4-FFF2-40B4-BE49-F238E27FC236}">
                <a16:creationId xmlns:a16="http://schemas.microsoft.com/office/drawing/2014/main" id="{BB83FA99-B146-F967-282F-C1CC532D1F52}"/>
              </a:ext>
            </a:extLst>
          </p:cNvPr>
          <p:cNvSpPr txBox="1">
            <a:spLocks/>
          </p:cNvSpPr>
          <p:nvPr/>
        </p:nvSpPr>
        <p:spPr>
          <a:xfrm>
            <a:off x="381000" y="4550664"/>
            <a:ext cx="2285999" cy="91234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lumMod val="100000"/>
                  </a:srgbClr>
                </a:solidFill>
              </a14:hiddenFill>
            </a:ext>
          </a:extLst>
        </p:spPr>
        <p:txBody>
          <a:bodyPr lIns="0" tIns="0" rIns="0" bIns="0" anchor="b">
            <a:noAutofit/>
          </a:bodyPr>
          <a:lstStyle>
            <a:lvl1pPr marL="0" indent="0" algn="l" defTabSz="685818" rtl="0" eaLnBrk="1" latinLnBrk="0" hangingPunct="1">
              <a:lnSpc>
                <a:spcPct val="90000"/>
              </a:lnSpc>
              <a:spcBef>
                <a:spcPts val="450"/>
              </a:spcBef>
              <a:spcAft>
                <a:spcPts val="450"/>
              </a:spcAft>
              <a:buFont typeface="Arial" panose="020B0604020202020204" pitchFamily="34" charset="0"/>
              <a:buNone/>
              <a:defRPr lang="en-US" sz="1401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5004" indent="-135004" algn="l" defTabSz="685818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450"/>
              </a:spcAft>
              <a:buFont typeface="System Font Regular"/>
              <a:buChar char="–"/>
              <a:tabLst/>
              <a:defRPr sz="14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70007" indent="-135004" algn="l" defTabSz="685818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450"/>
              </a:spcAft>
              <a:buFont typeface="System Font Regular"/>
              <a:buChar char="–"/>
              <a:tabLst/>
              <a:defRPr sz="14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05011" indent="-135004" algn="l" defTabSz="685818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450"/>
              </a:spcAft>
              <a:buFont typeface="System Font Regular"/>
              <a:buChar char="–"/>
              <a:tabLst/>
              <a:defRPr sz="14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0014" indent="-135004" algn="l" defTabSz="685818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450"/>
              </a:spcAft>
              <a:buFont typeface="System Font Regular"/>
              <a:buChar char="–"/>
              <a:tabLst/>
              <a:defRPr sz="14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685818" rtl="0" eaLnBrk="1" latinLnBrk="0" hangingPunct="1">
              <a:lnSpc>
                <a:spcPct val="90000"/>
              </a:lnSpc>
              <a:spcBef>
                <a:spcPts val="450"/>
              </a:spcBef>
              <a:spcAft>
                <a:spcPts val="450"/>
              </a:spcAft>
              <a:buFont typeface="Arial" panose="020B0604020202020204" pitchFamily="34" charset="0"/>
              <a:buNone/>
              <a:tabLst/>
              <a:defRPr sz="8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685818" rtl="0" eaLnBrk="1" latinLnBrk="0" hangingPunct="1">
              <a:lnSpc>
                <a:spcPct val="90000"/>
              </a:lnSpc>
              <a:spcBef>
                <a:spcPts val="450"/>
              </a:spcBef>
              <a:spcAft>
                <a:spcPts val="450"/>
              </a:spcAft>
              <a:buFont typeface="Arial" panose="020B0604020202020204" pitchFamily="34" charset="0"/>
              <a:buNone/>
              <a:tabLst/>
              <a:defRPr sz="8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685818" rtl="0" eaLnBrk="1" latinLnBrk="0" hangingPunct="1">
              <a:lnSpc>
                <a:spcPct val="90000"/>
              </a:lnSpc>
              <a:spcBef>
                <a:spcPts val="450"/>
              </a:spcBef>
              <a:spcAft>
                <a:spcPts val="450"/>
              </a:spcAft>
              <a:buFont typeface="Arial" panose="020B0604020202020204" pitchFamily="34" charset="0"/>
              <a:buNone/>
              <a:tabLst/>
              <a:defRPr sz="8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685818" rtl="0" eaLnBrk="1" latinLnBrk="0" hangingPunct="1">
              <a:lnSpc>
                <a:spcPct val="90000"/>
              </a:lnSpc>
              <a:spcBef>
                <a:spcPts val="450"/>
              </a:spcBef>
              <a:spcAft>
                <a:spcPts val="450"/>
              </a:spcAft>
              <a:buFont typeface="Arial" panose="020B0604020202020204" pitchFamily="34" charset="0"/>
              <a:buNone/>
              <a:tabLst/>
              <a:defRPr sz="8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685818" rtl="0" eaLnBrk="1" fontAlgn="auto" latinLnBrk="0" hangingPunct="1">
              <a:spcBef>
                <a:spcPts val="450"/>
              </a:spcBef>
              <a:spcAft>
                <a:spcPts val="45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80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Source: ZMU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B693ADF-97FC-6147-D23A-EBCE06D083E6}"/>
              </a:ext>
            </a:extLst>
          </p:cNvPr>
          <p:cNvSpPr/>
          <p:nvPr/>
        </p:nvSpPr>
        <p:spPr>
          <a:xfrm>
            <a:off x="3051650" y="353548"/>
            <a:ext cx="9140349" cy="1711214"/>
          </a:xfrm>
          <a:prstGeom prst="rect">
            <a:avLst/>
          </a:prstGeom>
          <a:solidFill>
            <a:srgbClr val="E6E7F2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72009" rIns="182880" bIns="72009" rtlCol="0" anchor="ctr"/>
          <a:lstStyle/>
          <a:p>
            <a:pPr algn="ctr">
              <a:spcBef>
                <a:spcPts val="600"/>
              </a:spcBef>
            </a:pPr>
            <a:r>
              <a:rPr lang="en-US" sz="1600" b="1" u="sng">
                <a:solidFill>
                  <a:schemeClr val="tx1"/>
                </a:solidFill>
              </a:rPr>
              <a:t>ZMU GenEd</a:t>
            </a:r>
          </a:p>
          <a:p>
            <a:pPr algn="ctr">
              <a:spcBef>
                <a:spcPts val="1200"/>
              </a:spcBef>
            </a:pPr>
            <a:r>
              <a:rPr lang="en-US" sz="1400" b="1">
                <a:solidFill>
                  <a:schemeClr val="tx1"/>
                </a:solidFill>
              </a:rPr>
              <a:t>Foundational courses </a:t>
            </a:r>
            <a:r>
              <a:rPr lang="en-US" sz="1400">
                <a:solidFill>
                  <a:schemeClr val="tx1"/>
                </a:solidFill>
              </a:rPr>
              <a:t>delivered to </a:t>
            </a:r>
            <a:r>
              <a:rPr lang="en-US" sz="1400" b="1" u="sng">
                <a:solidFill>
                  <a:schemeClr val="tx1"/>
                </a:solidFill>
              </a:rPr>
              <a:t>all cadets</a:t>
            </a:r>
            <a:r>
              <a:rPr lang="en-US" sz="1400" b="1">
                <a:solidFill>
                  <a:schemeClr val="tx1"/>
                </a:solidFill>
              </a:rPr>
              <a:t> </a:t>
            </a:r>
            <a:r>
              <a:rPr lang="en-US" sz="1400">
                <a:solidFill>
                  <a:schemeClr val="tx1"/>
                </a:solidFill>
              </a:rPr>
              <a:t>as part of the ZMU Academic Program - regardless of AP affiliation - based on a </a:t>
            </a:r>
            <a:r>
              <a:rPr lang="en-US" sz="1400" b="1">
                <a:solidFill>
                  <a:schemeClr val="tx1"/>
                </a:solidFill>
              </a:rPr>
              <a:t>ZMU-tailored curriculum </a:t>
            </a:r>
            <a:r>
              <a:rPr lang="en-US" sz="1400">
                <a:solidFill>
                  <a:schemeClr val="tx1"/>
                </a:solidFill>
              </a:rPr>
              <a:t>with defined learning outcomes aligned to a </a:t>
            </a:r>
            <a:r>
              <a:rPr lang="en-US" sz="1400" b="1">
                <a:solidFill>
                  <a:schemeClr val="tx1"/>
                </a:solidFill>
              </a:rPr>
              <a:t>military and defence context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D846F3F-B602-A8C7-1113-438C7F47DA26}"/>
              </a:ext>
            </a:extLst>
          </p:cNvPr>
          <p:cNvSpPr/>
          <p:nvPr/>
        </p:nvSpPr>
        <p:spPr>
          <a:xfrm>
            <a:off x="3810157" y="2755348"/>
            <a:ext cx="1116517" cy="184666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txBody>
          <a:bodyPr wrap="square" lIns="0" tIns="0" rIns="0" bIns="0" anchor="t" anchorCtr="0">
            <a:spAutoFit/>
          </a:bodyPr>
          <a:lstStyle/>
          <a:p>
            <a:pPr marL="1588" algn="ctr">
              <a:spcBef>
                <a:spcPts val="900"/>
              </a:spcBef>
            </a:pPr>
            <a:r>
              <a:rPr lang="en-US" sz="1200" b="1">
                <a:cs typeface="Arial" pitchFamily="34" charset="0"/>
              </a:rPr>
              <a:t>Jointery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E896204-E238-DA52-94B0-FE98B572DCA4}"/>
              </a:ext>
            </a:extLst>
          </p:cNvPr>
          <p:cNvSpPr/>
          <p:nvPr/>
        </p:nvSpPr>
        <p:spPr>
          <a:xfrm>
            <a:off x="4030001" y="3219502"/>
            <a:ext cx="675007" cy="681647"/>
          </a:xfrm>
          <a:prstGeom prst="ellipse">
            <a:avLst/>
          </a:prstGeom>
          <a:solidFill>
            <a:schemeClr val="bg1"/>
          </a:solidFill>
          <a:ln w="12700" cap="flat">
            <a:solidFill>
              <a:schemeClr val="tx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3152" rIns="0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1200" b="1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9CD98F07-06AB-D3F4-CBC8-ECC04F332F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4151426" y="3352955"/>
            <a:ext cx="415948" cy="415948"/>
          </a:xfrm>
          <a:prstGeom prst="rect">
            <a:avLst/>
          </a:prstGeom>
        </p:spPr>
      </p:pic>
      <p:sp>
        <p:nvSpPr>
          <p:cNvPr id="22" name="Plus Sign 21">
            <a:extLst>
              <a:ext uri="{FF2B5EF4-FFF2-40B4-BE49-F238E27FC236}">
                <a16:creationId xmlns:a16="http://schemas.microsoft.com/office/drawing/2014/main" id="{80BFBEB0-953C-FEE3-780D-978AB69B20A2}"/>
              </a:ext>
            </a:extLst>
          </p:cNvPr>
          <p:cNvSpPr/>
          <p:nvPr/>
        </p:nvSpPr>
        <p:spPr>
          <a:xfrm>
            <a:off x="5154166" y="3313374"/>
            <a:ext cx="508961" cy="508961"/>
          </a:xfrm>
          <a:prstGeom prst="mathPlus">
            <a:avLst>
              <a:gd name="adj1" fmla="val 1035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9" tIns="72009" rIns="72009" bIns="72009" rtlCol="0" anchor="t"/>
          <a:lstStyle/>
          <a:p>
            <a:pPr algn="l">
              <a:lnSpc>
                <a:spcPct val="90000"/>
              </a:lnSpc>
            </a:pPr>
            <a:endParaRPr lang="en-US" sz="1400" err="1">
              <a:solidFill>
                <a:schemeClr val="tx1"/>
              </a:solidFill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9958E1E-1702-3AEE-DBF0-BC8F9A8AF919}"/>
              </a:ext>
            </a:extLst>
          </p:cNvPr>
          <p:cNvSpPr/>
          <p:nvPr/>
        </p:nvSpPr>
        <p:spPr>
          <a:xfrm>
            <a:off x="8194556" y="3219503"/>
            <a:ext cx="675007" cy="681646"/>
          </a:xfrm>
          <a:prstGeom prst="ellipse">
            <a:avLst/>
          </a:prstGeom>
          <a:solidFill>
            <a:schemeClr val="bg1"/>
          </a:solidFill>
          <a:ln w="12700" cap="flat">
            <a:solidFill>
              <a:schemeClr val="tx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3152" rIns="0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1200" b="1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pic>
        <p:nvPicPr>
          <p:cNvPr id="27" name="Picture 26" descr="A close up of a logo&#10;&#10;Description automatically generated">
            <a:extLst>
              <a:ext uri="{FF2B5EF4-FFF2-40B4-BE49-F238E27FC236}">
                <a16:creationId xmlns:a16="http://schemas.microsoft.com/office/drawing/2014/main" id="{94BC0457-6440-B146-7018-43BDF64BC7E6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297"/>
          <a:stretch/>
        </p:blipFill>
        <p:spPr>
          <a:xfrm>
            <a:off x="8241214" y="3310639"/>
            <a:ext cx="581698" cy="486903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3944F96E-7EB9-6C4C-01C7-08EC96D944CD}"/>
              </a:ext>
            </a:extLst>
          </p:cNvPr>
          <p:cNvSpPr/>
          <p:nvPr/>
        </p:nvSpPr>
        <p:spPr>
          <a:xfrm>
            <a:off x="7490124" y="2755348"/>
            <a:ext cx="2083872" cy="369332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txBody>
          <a:bodyPr wrap="square" lIns="0" tIns="0" rIns="0" bIns="0" anchor="t" anchorCtr="0">
            <a:spAutoFit/>
          </a:bodyPr>
          <a:lstStyle/>
          <a:p>
            <a:pPr marL="1588" algn="ctr"/>
            <a:r>
              <a:rPr lang="en-US" sz="1200" b="1">
                <a:cs typeface="Arial" pitchFamily="34" charset="0"/>
              </a:rPr>
              <a:t>Common </a:t>
            </a:r>
          </a:p>
          <a:p>
            <a:pPr marL="1588" algn="ctr"/>
            <a:r>
              <a:rPr lang="en-US" sz="1200" b="1">
                <a:cs typeface="Arial" pitchFamily="34" charset="0"/>
              </a:rPr>
              <a:t>Core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EA0448A2-68C3-07DA-C1C1-0C6C92AE7E86}"/>
              </a:ext>
            </a:extLst>
          </p:cNvPr>
          <p:cNvSpPr/>
          <p:nvPr/>
        </p:nvSpPr>
        <p:spPr>
          <a:xfrm>
            <a:off x="6112280" y="3213659"/>
            <a:ext cx="675007" cy="681646"/>
          </a:xfrm>
          <a:prstGeom prst="ellipse">
            <a:avLst/>
          </a:prstGeom>
          <a:solidFill>
            <a:schemeClr val="bg1"/>
          </a:solidFill>
          <a:ln w="12700" cap="flat">
            <a:solidFill>
              <a:schemeClr val="tx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3152" rIns="0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1200" b="1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37A7818-9A05-8727-B60F-AB1454E17CCA}"/>
              </a:ext>
            </a:extLst>
          </p:cNvPr>
          <p:cNvSpPr/>
          <p:nvPr/>
        </p:nvSpPr>
        <p:spPr>
          <a:xfrm>
            <a:off x="4872656" y="2755348"/>
            <a:ext cx="3136514" cy="369332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txBody>
          <a:bodyPr wrap="square" lIns="0" tIns="0" rIns="0" bIns="0" anchor="t" anchorCtr="0">
            <a:spAutoFit/>
          </a:bodyPr>
          <a:lstStyle/>
          <a:p>
            <a:pPr marL="1588" algn="ctr"/>
            <a:r>
              <a:rPr lang="en-US" sz="1200" b="1">
                <a:cs typeface="Arial" pitchFamily="34" charset="0"/>
              </a:rPr>
              <a:t>Academic</a:t>
            </a:r>
          </a:p>
          <a:p>
            <a:pPr marL="1588" algn="ctr"/>
            <a:r>
              <a:rPr lang="en-US" sz="1200" b="1">
                <a:cs typeface="Arial" pitchFamily="34" charset="0"/>
              </a:rPr>
              <a:t>Proficiency</a:t>
            </a:r>
          </a:p>
        </p:txBody>
      </p:sp>
      <p:pic>
        <p:nvPicPr>
          <p:cNvPr id="30" name="Graphic 29">
            <a:extLst>
              <a:ext uri="{FF2B5EF4-FFF2-40B4-BE49-F238E27FC236}">
                <a16:creationId xmlns:a16="http://schemas.microsoft.com/office/drawing/2014/main" id="{BD42DEBB-2001-081C-E59F-894A3763F3E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207058" y="3312697"/>
            <a:ext cx="486903" cy="486903"/>
          </a:xfrm>
          <a:prstGeom prst="rect">
            <a:avLst/>
          </a:prstGeom>
        </p:spPr>
      </p:pic>
      <p:sp>
        <p:nvSpPr>
          <p:cNvPr id="33" name="Plus Sign 32">
            <a:extLst>
              <a:ext uri="{FF2B5EF4-FFF2-40B4-BE49-F238E27FC236}">
                <a16:creationId xmlns:a16="http://schemas.microsoft.com/office/drawing/2014/main" id="{4A73F6E0-345D-41B9-7AFD-1B48E84E679E}"/>
              </a:ext>
            </a:extLst>
          </p:cNvPr>
          <p:cNvSpPr/>
          <p:nvPr/>
        </p:nvSpPr>
        <p:spPr>
          <a:xfrm>
            <a:off x="7242490" y="3313374"/>
            <a:ext cx="508961" cy="508961"/>
          </a:xfrm>
          <a:prstGeom prst="mathPlus">
            <a:avLst>
              <a:gd name="adj1" fmla="val 1035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9" tIns="72009" rIns="72009" bIns="72009" rtlCol="0" anchor="t"/>
          <a:lstStyle/>
          <a:p>
            <a:pPr algn="l">
              <a:lnSpc>
                <a:spcPct val="90000"/>
              </a:lnSpc>
            </a:pPr>
            <a:endParaRPr lang="en-US" sz="1400" err="1">
              <a:solidFill>
                <a:schemeClr val="tx1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09D2A7C-8F33-8041-B058-2A05247AD4C4}"/>
              </a:ext>
            </a:extLst>
          </p:cNvPr>
          <p:cNvSpPr/>
          <p:nvPr/>
        </p:nvSpPr>
        <p:spPr>
          <a:xfrm>
            <a:off x="9349620" y="2755348"/>
            <a:ext cx="2083872" cy="369332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txBody>
          <a:bodyPr wrap="square" lIns="0" tIns="0" rIns="0" bIns="0" anchor="t" anchorCtr="0">
            <a:spAutoFit/>
          </a:bodyPr>
          <a:lstStyle/>
          <a:p>
            <a:pPr marL="1588" algn="ctr"/>
            <a:r>
              <a:rPr lang="en-US" sz="1200" b="1">
                <a:cs typeface="Arial" pitchFamily="34" charset="0"/>
              </a:rPr>
              <a:t>Pure </a:t>
            </a:r>
          </a:p>
          <a:p>
            <a:pPr marL="1588" algn="ctr"/>
            <a:r>
              <a:rPr lang="en-US" sz="1200" b="1">
                <a:cs typeface="Arial" pitchFamily="34" charset="0"/>
              </a:rPr>
              <a:t>Academic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B6F26D5D-6A38-1B7F-6D0D-E91E3F8E6BC3}"/>
              </a:ext>
            </a:extLst>
          </p:cNvPr>
          <p:cNvSpPr/>
          <p:nvPr/>
        </p:nvSpPr>
        <p:spPr>
          <a:xfrm>
            <a:off x="10002279" y="3219503"/>
            <a:ext cx="675007" cy="681646"/>
          </a:xfrm>
          <a:prstGeom prst="ellipse">
            <a:avLst/>
          </a:prstGeom>
          <a:solidFill>
            <a:schemeClr val="bg1"/>
          </a:solidFill>
          <a:ln w="12700" cap="flat">
            <a:solidFill>
              <a:schemeClr val="tx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73152" rIns="0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1200" b="1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pic>
        <p:nvPicPr>
          <p:cNvPr id="54" name="Picture 53" descr="A close up of a logo&#10;&#10;Description automatically generated">
            <a:extLst>
              <a:ext uri="{FF2B5EF4-FFF2-40B4-BE49-F238E27FC236}">
                <a16:creationId xmlns:a16="http://schemas.microsoft.com/office/drawing/2014/main" id="{2196509B-50EB-A4F1-AAFC-666F33EF957F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796"/>
          <a:stretch/>
        </p:blipFill>
        <p:spPr>
          <a:xfrm>
            <a:off x="10045774" y="3318541"/>
            <a:ext cx="564824" cy="486903"/>
          </a:xfrm>
          <a:prstGeom prst="rect">
            <a:avLst/>
          </a:prstGeom>
        </p:spPr>
      </p:pic>
      <p:sp>
        <p:nvSpPr>
          <p:cNvPr id="56" name="Plus Sign 55">
            <a:extLst>
              <a:ext uri="{FF2B5EF4-FFF2-40B4-BE49-F238E27FC236}">
                <a16:creationId xmlns:a16="http://schemas.microsoft.com/office/drawing/2014/main" id="{439BD008-7FFE-9251-D48B-26FF39BBFA10}"/>
              </a:ext>
            </a:extLst>
          </p:cNvPr>
          <p:cNvSpPr/>
          <p:nvPr/>
        </p:nvSpPr>
        <p:spPr>
          <a:xfrm>
            <a:off x="9309549" y="3313374"/>
            <a:ext cx="508961" cy="508961"/>
          </a:xfrm>
          <a:prstGeom prst="mathPlus">
            <a:avLst>
              <a:gd name="adj1" fmla="val 1035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9" tIns="72009" rIns="72009" bIns="72009" rtlCol="0" anchor="t"/>
          <a:lstStyle/>
          <a:p>
            <a:pPr algn="l">
              <a:lnSpc>
                <a:spcPct val="90000"/>
              </a:lnSpc>
            </a:pP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0641CB01-CBB9-40AB-D359-3A40C70E8E3B}"/>
              </a:ext>
            </a:extLst>
          </p:cNvPr>
          <p:cNvSpPr/>
          <p:nvPr/>
        </p:nvSpPr>
        <p:spPr>
          <a:xfrm>
            <a:off x="3051650" y="0"/>
            <a:ext cx="9140349" cy="35839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9" tIns="72009" rIns="72009" bIns="72009" rtlCol="0" anchor="ctr"/>
          <a:lstStyle/>
          <a:p>
            <a:pPr algn="ctr">
              <a:lnSpc>
                <a:spcPct val="90000"/>
              </a:lnSpc>
            </a:pPr>
            <a:r>
              <a:rPr lang="en-US" b="1">
                <a:solidFill>
                  <a:schemeClr val="bg1"/>
                </a:solidFill>
              </a:rPr>
              <a:t>ZMU General Education (</a:t>
            </a:r>
            <a:r>
              <a:rPr lang="en-US" b="1" err="1">
                <a:solidFill>
                  <a:schemeClr val="bg1"/>
                </a:solidFill>
              </a:rPr>
              <a:t>GenEd</a:t>
            </a:r>
            <a:r>
              <a:rPr lang="en-US" b="1">
                <a:solidFill>
                  <a:schemeClr val="bg1"/>
                </a:solidFill>
              </a:rPr>
              <a:t>) Concept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8638D55D-DC7C-5EED-62BA-11B0D8145F3F}"/>
              </a:ext>
            </a:extLst>
          </p:cNvPr>
          <p:cNvSpPr txBox="1"/>
          <p:nvPr/>
        </p:nvSpPr>
        <p:spPr>
          <a:xfrm>
            <a:off x="3275081" y="4746851"/>
            <a:ext cx="8535920" cy="80021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285750" indent="-285750">
              <a:spcAft>
                <a:spcPts val="600"/>
              </a:spcAft>
              <a:buClr>
                <a:srgbClr val="1E1E1E"/>
              </a:buClr>
              <a:buSzPct val="100000"/>
              <a:buFont typeface="Wingdings" panose="05000000000000000000" pitchFamily="2" charset="2"/>
              <a:buChar char="ü"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1E1E1E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 pitchFamily="34" charset="0"/>
              </a:rPr>
              <a:t>Purpose-built </a:t>
            </a:r>
            <a:r>
              <a:rPr kumimoji="0" lang="en-US" sz="1400" b="1" i="0" u="none" strike="noStrike" kern="1200" cap="none" spc="0" normalizeH="0" baseline="0" noProof="0" err="1">
                <a:ln>
                  <a:noFill/>
                </a:ln>
                <a:solidFill>
                  <a:srgbClr val="1E1E1E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 pitchFamily="34" charset="0"/>
              </a:rPr>
              <a:t>GenEd</a:t>
            </a: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1E1E1E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 pitchFamily="34" charset="0"/>
              </a:rPr>
              <a:t> curriculum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1E1E1E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 pitchFamily="34" charset="0"/>
              </a:rPr>
              <a:t>meets the unique context of ZMU</a:t>
            </a:r>
          </a:p>
          <a:p>
            <a:pPr marL="285750" indent="-285750">
              <a:spcAft>
                <a:spcPts val="600"/>
              </a:spcAft>
              <a:buClr>
                <a:srgbClr val="1E1E1E"/>
              </a:buClr>
              <a:buSzPct val="100000"/>
              <a:buFont typeface="Wingdings" panose="05000000000000000000" pitchFamily="2" charset="2"/>
              <a:buChar char="ü"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1E1E1E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 pitchFamily="34" charset="0"/>
              </a:rPr>
              <a:t>Centralized </a:t>
            </a: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1E1E1E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 pitchFamily="34" charset="0"/>
              </a:rPr>
              <a:t>partnership between ZMU and APs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1E1E1E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 pitchFamily="34" charset="0"/>
              </a:rPr>
              <a:t>on course content</a:t>
            </a:r>
          </a:p>
          <a:p>
            <a:pPr marL="285750" indent="-285750">
              <a:spcAft>
                <a:spcPts val="600"/>
              </a:spcAft>
              <a:buClr>
                <a:srgbClr val="1E1E1E"/>
              </a:buClr>
              <a:buSzPct val="100000"/>
              <a:buFont typeface="Wingdings" panose="05000000000000000000" pitchFamily="2" charset="2"/>
              <a:buChar char="ü"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1E1E1E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 pitchFamily="34" charset="0"/>
              </a:rPr>
              <a:t>ZMU has more agency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1E1E1E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 pitchFamily="34" charset="0"/>
              </a:rPr>
              <a:t>in defining the courses and expected course outcomes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4D955BD7-E31E-65A9-5365-ABAB16C3F5E6}"/>
              </a:ext>
            </a:extLst>
          </p:cNvPr>
          <p:cNvSpPr/>
          <p:nvPr/>
        </p:nvSpPr>
        <p:spPr>
          <a:xfrm>
            <a:off x="4402082" y="2268048"/>
            <a:ext cx="6439486" cy="2961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9" tIns="72009" rIns="72009" bIns="72009" rtlCol="0" anchor="ctr"/>
          <a:lstStyle/>
          <a:p>
            <a:pPr algn="ctr">
              <a:lnSpc>
                <a:spcPct val="90000"/>
              </a:lnSpc>
            </a:pPr>
            <a:r>
              <a:rPr lang="en-US" sz="1600" b="1">
                <a:solidFill>
                  <a:schemeClr val="tx1"/>
                </a:solidFill>
              </a:rPr>
              <a:t>ZMU </a:t>
            </a:r>
            <a:r>
              <a:rPr lang="en-US" sz="1600" b="1" err="1">
                <a:solidFill>
                  <a:schemeClr val="tx1"/>
                </a:solidFill>
              </a:rPr>
              <a:t>GenEd</a:t>
            </a:r>
            <a:r>
              <a:rPr lang="en-US" sz="1600" b="1">
                <a:solidFill>
                  <a:schemeClr val="tx1"/>
                </a:solidFill>
              </a:rPr>
              <a:t> is in line with ZMU Core Guiding Principles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595C1C74-CEF5-8EA4-9E37-3229BF6BA510}"/>
              </a:ext>
            </a:extLst>
          </p:cNvPr>
          <p:cNvSpPr/>
          <p:nvPr/>
        </p:nvSpPr>
        <p:spPr>
          <a:xfrm>
            <a:off x="5835239" y="4352499"/>
            <a:ext cx="3573171" cy="2961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9" tIns="72009" rIns="72009" bIns="72009" rtlCol="0" anchor="ctr"/>
          <a:lstStyle/>
          <a:p>
            <a:pPr algn="ctr">
              <a:lnSpc>
                <a:spcPct val="90000"/>
              </a:lnSpc>
            </a:pPr>
            <a:r>
              <a:rPr lang="en-US" sz="1600" b="1">
                <a:solidFill>
                  <a:schemeClr val="tx1"/>
                </a:solidFill>
              </a:rPr>
              <a:t>ZMU </a:t>
            </a:r>
            <a:r>
              <a:rPr lang="en-US" sz="1600" b="1" err="1">
                <a:solidFill>
                  <a:schemeClr val="tx1"/>
                </a:solidFill>
              </a:rPr>
              <a:t>GenEd</a:t>
            </a:r>
            <a:r>
              <a:rPr lang="en-US" sz="1600" b="1">
                <a:solidFill>
                  <a:schemeClr val="tx1"/>
                </a:solidFill>
              </a:rPr>
              <a:t> Concept Benefits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D15AE57-7F58-D49A-2769-BB82BF7ACE41}"/>
              </a:ext>
            </a:extLst>
          </p:cNvPr>
          <p:cNvSpPr/>
          <p:nvPr/>
        </p:nvSpPr>
        <p:spPr>
          <a:xfrm>
            <a:off x="381000" y="4435551"/>
            <a:ext cx="2286000" cy="762000"/>
          </a:xfrm>
          <a:prstGeom prst="rect">
            <a:avLst/>
          </a:prstGeom>
          <a:solidFill>
            <a:schemeClr val="bg1">
              <a:alpha val="99000"/>
            </a:schemeClr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9" tIns="72009" rIns="72009" bIns="72009"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u="none" strike="noStrike" kern="1200" cap="none" spc="0" normalizeH="0" baseline="0" noProof="0">
                <a:ln>
                  <a:noFill/>
                </a:ln>
                <a:solidFill>
                  <a:srgbClr val="1E1E1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Endorsed by ZMU Commandant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u="none" strike="noStrike" kern="1200" cap="none" spc="0" normalizeH="0" baseline="0" noProof="0">
                <a:ln>
                  <a:noFill/>
                </a:ln>
                <a:solidFill>
                  <a:srgbClr val="1E1E1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(Jun 2024)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9655882-B7D5-73BC-76B5-125E54DD1254}"/>
              </a:ext>
            </a:extLst>
          </p:cNvPr>
          <p:cNvSpPr/>
          <p:nvPr/>
        </p:nvSpPr>
        <p:spPr>
          <a:xfrm>
            <a:off x="3051650" y="6393325"/>
            <a:ext cx="9140350" cy="464675"/>
          </a:xfrm>
          <a:prstGeom prst="rect">
            <a:avLst/>
          </a:prstGeom>
          <a:solidFill>
            <a:schemeClr val="bg1"/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9" tIns="72009" rIns="72009" bIns="72009" rtlCol="0" anchor="ctr"/>
          <a:lstStyle/>
          <a:p>
            <a:pPr algn="ctr">
              <a:lnSpc>
                <a:spcPct val="90000"/>
              </a:lnSpc>
            </a:pPr>
            <a:r>
              <a:rPr lang="en-US" sz="1400">
                <a:solidFill>
                  <a:schemeClr val="tx1"/>
                </a:solidFill>
              </a:rPr>
              <a:t>ZMU </a:t>
            </a:r>
            <a:r>
              <a:rPr lang="en-US" sz="1400" b="1">
                <a:solidFill>
                  <a:schemeClr val="tx1"/>
                </a:solidFill>
              </a:rPr>
              <a:t>GenEd concept </a:t>
            </a:r>
            <a:r>
              <a:rPr lang="en-US" sz="1400">
                <a:solidFill>
                  <a:schemeClr val="tx1"/>
                </a:solidFill>
              </a:rPr>
              <a:t>has been aligned with the </a:t>
            </a:r>
            <a:r>
              <a:rPr lang="en-US" sz="1400" b="1">
                <a:solidFill>
                  <a:schemeClr val="tx1"/>
                </a:solidFill>
              </a:rPr>
              <a:t>Academic Partners </a:t>
            </a:r>
            <a:r>
              <a:rPr lang="en-US" sz="1400">
                <a:solidFill>
                  <a:schemeClr val="tx1"/>
                </a:solidFill>
              </a:rPr>
              <a:t>in May 2025 through </a:t>
            </a:r>
            <a:r>
              <a:rPr lang="en-US" sz="1400" b="1">
                <a:solidFill>
                  <a:schemeClr val="tx1"/>
                </a:solidFill>
              </a:rPr>
              <a:t>ZMU GenEd Working Group </a:t>
            </a:r>
            <a:r>
              <a:rPr lang="en-US" sz="1400" i="1">
                <a:solidFill>
                  <a:schemeClr val="tx1"/>
                </a:solidFill>
              </a:rPr>
              <a:t>(detailed in appendix)</a:t>
            </a: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F0031B3E-23E8-CB13-F0F0-3BC75C4E8EB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81000" y="3810000"/>
            <a:ext cx="2286000" cy="740664"/>
          </a:xfrm>
        </p:spPr>
        <p:txBody>
          <a:bodyPr/>
          <a:lstStyle/>
          <a:p>
            <a:r>
              <a:rPr lang="en-US"/>
              <a:t>ZMU General Education Charter</a:t>
            </a:r>
          </a:p>
        </p:txBody>
      </p:sp>
    </p:spTree>
    <p:extLst>
      <p:ext uri="{BB962C8B-B14F-4D97-AF65-F5344CB8AC3E}">
        <p14:creationId xmlns:p14="http://schemas.microsoft.com/office/powerpoint/2010/main" val="5841447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D52CF3C-FCD3-2DC9-BFE2-478F087192D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Agenda</a:t>
            </a:r>
          </a:p>
          <a:p>
            <a:r>
              <a:rPr lang="en-US">
                <a:solidFill>
                  <a:schemeClr val="tx1">
                    <a:lumMod val="10000"/>
                    <a:lumOff val="90000"/>
                  </a:schemeClr>
                </a:solidFill>
              </a:rPr>
              <a:t>GenEd Overview</a:t>
            </a:r>
          </a:p>
          <a:p>
            <a:r>
              <a:rPr lang="en-US"/>
              <a:t>IOC GenEd Concept</a:t>
            </a:r>
          </a:p>
          <a:p>
            <a:r>
              <a:rPr lang="en-US">
                <a:solidFill>
                  <a:srgbClr val="E8E8E8"/>
                </a:solidFill>
              </a:rPr>
              <a:t>IOC GenEd Curriculum</a:t>
            </a:r>
          </a:p>
          <a:p>
            <a:r>
              <a:rPr lang="en-US">
                <a:solidFill>
                  <a:srgbClr val="E8E8E8"/>
                </a:solidFill>
              </a:rPr>
              <a:t>IOC GenEd Refinements</a:t>
            </a:r>
          </a:p>
        </p:txBody>
      </p:sp>
    </p:spTree>
    <p:extLst>
      <p:ext uri="{BB962C8B-B14F-4D97-AF65-F5344CB8AC3E}">
        <p14:creationId xmlns:p14="http://schemas.microsoft.com/office/powerpoint/2010/main" val="26379870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hink-cell data - do not delete" hidden="1">
            <a:extLst>
              <a:ext uri="{FF2B5EF4-FFF2-40B4-BE49-F238E27FC236}">
                <a16:creationId xmlns:a16="http://schemas.microsoft.com/office/drawing/2014/main" id="{DF08E0BC-303A-4D7A-15F9-42429F0FE1F0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72885290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04" imgH="405" progId="TCLayout.ActiveDocument.1">
                  <p:embed/>
                </p:oleObj>
              </mc:Choice>
              <mc:Fallback>
                <p:oleObj name="think-cell Slide" r:id="rId4" imgW="404" imgH="405" progId="TCLayout.ActiveDocument.1">
                  <p:embed/>
                  <p:pic>
                    <p:nvPicPr>
                      <p:cNvPr id="5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DF08E0BC-303A-4D7A-15F9-42429F0FE1F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7" name="Graphic 26">
            <a:extLst>
              <a:ext uri="{FF2B5EF4-FFF2-40B4-BE49-F238E27FC236}">
                <a16:creationId xmlns:a16="http://schemas.microsoft.com/office/drawing/2014/main" id="{E85204F4-71C9-40C7-F13B-E85241AC905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33950" y="5301373"/>
            <a:ext cx="362107" cy="49117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359514F7-FD6C-4E21-2CF6-201FDA2F194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57126" b="34883"/>
          <a:stretch/>
        </p:blipFill>
        <p:spPr>
          <a:xfrm>
            <a:off x="3159575" y="5167413"/>
            <a:ext cx="8133265" cy="712178"/>
          </a:xfrm>
          <a:prstGeom prst="rect">
            <a:avLst/>
          </a:prstGeom>
        </p:spPr>
      </p:pic>
      <p:sp>
        <p:nvSpPr>
          <p:cNvPr id="29" name="Arrow: Pentagon 28">
            <a:extLst>
              <a:ext uri="{FF2B5EF4-FFF2-40B4-BE49-F238E27FC236}">
                <a16:creationId xmlns:a16="http://schemas.microsoft.com/office/drawing/2014/main" id="{A2B6AA97-4E4D-5487-4940-37E122A07655}"/>
              </a:ext>
            </a:extLst>
          </p:cNvPr>
          <p:cNvSpPr/>
          <p:nvPr/>
        </p:nvSpPr>
        <p:spPr>
          <a:xfrm>
            <a:off x="3159575" y="5167413"/>
            <a:ext cx="5344893" cy="712178"/>
          </a:xfrm>
          <a:prstGeom prst="homePlate">
            <a:avLst/>
          </a:prstGeom>
          <a:solidFill>
            <a:schemeClr val="tx2">
              <a:alpha val="8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9" tIns="72009" rIns="72009" bIns="72009" rtlCol="0" anchor="t"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1E1E1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13A7613-0BBB-714E-5991-0EBA5195A0BF}"/>
              </a:ext>
            </a:extLst>
          </p:cNvPr>
          <p:cNvSpPr/>
          <p:nvPr/>
        </p:nvSpPr>
        <p:spPr>
          <a:xfrm>
            <a:off x="3172791" y="5167413"/>
            <a:ext cx="890352" cy="7121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72009" rIns="0" bIns="72009" rtlCol="0" anchor="ctr" anchorCtr="0"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rPr>
              <a:t>Concept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rPr>
              <a:t>Development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D99E906-CEE1-248E-95D0-62E5BB261414}"/>
              </a:ext>
            </a:extLst>
          </p:cNvPr>
          <p:cNvSpPr/>
          <p:nvPr/>
        </p:nvSpPr>
        <p:spPr>
          <a:xfrm>
            <a:off x="6799177" y="5167413"/>
            <a:ext cx="890352" cy="7121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72009" rIns="0" bIns="72009" rtlCol="0" anchor="ctr" anchorCtr="0"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rPr>
              <a:t>Development </a:t>
            </a:r>
            <a:b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rPr>
            </a:b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rPr>
              <a:t>of Academic Program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C68ADAF-68CE-F9AE-656A-D5D2F0520909}"/>
              </a:ext>
            </a:extLst>
          </p:cNvPr>
          <p:cNvSpPr/>
          <p:nvPr/>
        </p:nvSpPr>
        <p:spPr>
          <a:xfrm>
            <a:off x="4892497" y="5167413"/>
            <a:ext cx="1077326" cy="7121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72009" rIns="0" bIns="72009" rtlCol="0" anchor="ctr" anchorCtr="0"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rPr>
              <a:t>Stakeholder </a:t>
            </a:r>
            <a:b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rPr>
            </a:b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rPr>
              <a:t>Needs Identified </a:t>
            </a:r>
            <a:b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rPr>
            </a:b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rPr>
              <a:t>and Aligned</a:t>
            </a:r>
          </a:p>
        </p:txBody>
      </p:sp>
      <p:sp>
        <p:nvSpPr>
          <p:cNvPr id="37" name="Arrow: Chevron 36">
            <a:extLst>
              <a:ext uri="{FF2B5EF4-FFF2-40B4-BE49-F238E27FC236}">
                <a16:creationId xmlns:a16="http://schemas.microsoft.com/office/drawing/2014/main" id="{E7FA680E-E8F8-6936-4641-A2E6E39A45B0}"/>
              </a:ext>
            </a:extLst>
          </p:cNvPr>
          <p:cNvSpPr/>
          <p:nvPr/>
        </p:nvSpPr>
        <p:spPr>
          <a:xfrm>
            <a:off x="6224056" y="5167413"/>
            <a:ext cx="227401" cy="712178"/>
          </a:xfrm>
          <a:prstGeom prst="chevron">
            <a:avLst>
              <a:gd name="adj" fmla="val 5683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40080" tIns="72009" rIns="0" bIns="72009" rtlCol="0" anchor="ctr" anchorCtr="0"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8" name="Arrow: Chevron 37">
            <a:extLst>
              <a:ext uri="{FF2B5EF4-FFF2-40B4-BE49-F238E27FC236}">
                <a16:creationId xmlns:a16="http://schemas.microsoft.com/office/drawing/2014/main" id="{B6316ECC-8376-D5DF-FCFA-3E2D1525A520}"/>
              </a:ext>
            </a:extLst>
          </p:cNvPr>
          <p:cNvSpPr/>
          <p:nvPr/>
        </p:nvSpPr>
        <p:spPr>
          <a:xfrm>
            <a:off x="4410863" y="5167413"/>
            <a:ext cx="227401" cy="712178"/>
          </a:xfrm>
          <a:prstGeom prst="chevron">
            <a:avLst>
              <a:gd name="adj" fmla="val 5683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40080" tIns="72009" rIns="0" bIns="72009" rtlCol="0" anchor="ctr" anchorCtr="0"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53" name="Arrow: Pentagon 52">
            <a:extLst>
              <a:ext uri="{FF2B5EF4-FFF2-40B4-BE49-F238E27FC236}">
                <a16:creationId xmlns:a16="http://schemas.microsoft.com/office/drawing/2014/main" id="{F938E142-6282-A92F-F1A7-0955A068FCE5}"/>
              </a:ext>
            </a:extLst>
          </p:cNvPr>
          <p:cNvSpPr/>
          <p:nvPr/>
        </p:nvSpPr>
        <p:spPr>
          <a:xfrm>
            <a:off x="3159575" y="5991800"/>
            <a:ext cx="8664125" cy="263876"/>
          </a:xfrm>
          <a:prstGeom prst="homePlate">
            <a:avLst>
              <a:gd name="adj" fmla="val 0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9" tIns="72009" rIns="72009" bIns="72009"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F2837"/>
              </a:buClr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300" normalizeH="0" baseline="0" noProof="0">
                <a:ln>
                  <a:noFill/>
                </a:ln>
                <a:solidFill>
                  <a:srgbClr val="0F2837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rPr>
              <a:t>CONTINUOUS STAKEHOLDER ENGAGEMENT AND ALIGNMENT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883BCFF-F476-FD98-F7EE-BECA16BEE163}"/>
              </a:ext>
            </a:extLst>
          </p:cNvPr>
          <p:cNvSpPr/>
          <p:nvPr/>
        </p:nvSpPr>
        <p:spPr>
          <a:xfrm>
            <a:off x="3159575" y="1631249"/>
            <a:ext cx="8642715" cy="1088263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9" tIns="72009" rIns="72009" bIns="72009" rtlCol="0" anchor="ctr"/>
          <a:lstStyle/>
          <a:p>
            <a:pPr marL="152400" indent="-152400" defTabSz="685818">
              <a:spcAft>
                <a:spcPts val="300"/>
              </a:spcAft>
              <a:buClr>
                <a:srgbClr val="1E1E1E"/>
              </a:buClr>
              <a:buSzPct val="100000"/>
              <a:buFont typeface="Arial" panose="020B0604020202020204" pitchFamily="34" charset="0"/>
              <a:buChar char="–"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rgbClr val="1E1E1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Existing GenEd courses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1E1E1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adapted to ZMU IOC GenEd</a:t>
            </a:r>
            <a:r>
              <a:rPr lang="en-US" sz="1200">
                <a:solidFill>
                  <a:srgbClr val="1E1E1E"/>
                </a:solidFill>
              </a:rPr>
              <a:t> through minimal rework, eliminating the need for CAA re-accreditation</a:t>
            </a:r>
          </a:p>
          <a:p>
            <a:pPr marL="152400" indent="-152400" defTabSz="685818">
              <a:spcAft>
                <a:spcPts val="300"/>
              </a:spcAft>
              <a:buClr>
                <a:srgbClr val="1E1E1E"/>
              </a:buClr>
              <a:buSzPct val="100000"/>
              <a:buFont typeface="Arial" panose="020B0604020202020204" pitchFamily="34" charset="0"/>
              <a:buChar char="–"/>
              <a:defRPr/>
            </a:pPr>
            <a:r>
              <a:rPr lang="en-US" sz="1200" b="1">
                <a:solidFill>
                  <a:srgbClr val="1E1E1E"/>
                </a:solidFill>
              </a:rPr>
              <a:t>Additional courses </a:t>
            </a:r>
            <a:r>
              <a:rPr lang="en-US" sz="1200">
                <a:solidFill>
                  <a:srgbClr val="1E1E1E"/>
                </a:solidFill>
              </a:rPr>
              <a:t>developed as ZMU IOC GenEd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1FB37C1-2FFB-64C3-A73B-3993558F9D50}"/>
              </a:ext>
            </a:extLst>
          </p:cNvPr>
          <p:cNvSpPr/>
          <p:nvPr/>
        </p:nvSpPr>
        <p:spPr>
          <a:xfrm>
            <a:off x="389709" y="1631249"/>
            <a:ext cx="2709563" cy="108826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9" tIns="72009" rIns="72009" bIns="72009" rtlCol="0" anchor="ctr"/>
          <a:lstStyle/>
          <a:p>
            <a:pPr rtl="0" eaLnBrk="1" fontAlgn="auto" latinLnBrk="0" hangingPunct="1"/>
            <a:r>
              <a:rPr lang="en-US" sz="1400" b="1" i="0" kern="1200" baseline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DEVELOPMENT </a:t>
            </a:r>
            <a:br>
              <a:rPr lang="en-US" sz="1400" b="1" i="0" kern="1200" baseline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400" b="1" i="0" kern="1200" baseline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STRATEGY</a:t>
            </a:r>
            <a:endParaRPr lang="en-US" sz="1400">
              <a:effectLst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F8DDAE0A-1F33-CF72-4C6D-18EA4368CFA9}"/>
              </a:ext>
            </a:extLst>
          </p:cNvPr>
          <p:cNvSpPr/>
          <p:nvPr/>
        </p:nvSpPr>
        <p:spPr>
          <a:xfrm>
            <a:off x="389709" y="1185231"/>
            <a:ext cx="11412581" cy="38225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9" tIns="72009" rIns="72009" bIns="72009" rtlCol="0" anchor="ctr"/>
          <a:lstStyle/>
          <a:p>
            <a:pPr algn="ctr">
              <a:lnSpc>
                <a:spcPct val="90000"/>
              </a:lnSpc>
            </a:pPr>
            <a:r>
              <a:rPr lang="en-US" b="1">
                <a:solidFill>
                  <a:schemeClr val="bg1"/>
                </a:solidFill>
              </a:rPr>
              <a:t>ZMU IOC GenEd Concept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E4AF2A0-F1F4-7A1E-E0F6-04243485A5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710" y="389713"/>
            <a:ext cx="9041370" cy="55399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lumMod val="100000"/>
                  </a:srgbClr>
                </a:solidFill>
              </a14:hiddenFill>
            </a:ext>
          </a:extLst>
        </p:spPr>
        <p:txBody>
          <a:bodyPr vert="horz" lIns="0" tIns="0" rIns="0" bIns="0" anchor="t">
            <a:noAutofit/>
          </a:bodyPr>
          <a:lstStyle/>
          <a:p>
            <a:r>
              <a:rPr lang="en-US">
                <a:solidFill>
                  <a:srgbClr val="000000">
                    <a:lumMod val="100000"/>
                  </a:srgbClr>
                </a:solidFill>
                <a:latin typeface="Arial" panose="020B0604020202020204" pitchFamily="34" charset="0"/>
              </a:rPr>
              <a:t>Development of ZMU IOC GenEd concept includes the list of courses with contextually relevant curricula and a process to develop courses</a:t>
            </a:r>
            <a:endParaRPr lang="en-US">
              <a:solidFill>
                <a:srgbClr val="000000">
                  <a:lumMod val="100000"/>
                </a:srgbClr>
              </a:solidFill>
              <a:highlight>
                <a:srgbClr val="FFFF00"/>
              </a:highlight>
              <a:latin typeface="Arial" panose="020B0604020202020204" pitchFamily="34" charset="0"/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4C0C301B-0B6F-FF06-5038-709E99F99365}"/>
              </a:ext>
            </a:extLst>
          </p:cNvPr>
          <p:cNvSpPr/>
          <p:nvPr/>
        </p:nvSpPr>
        <p:spPr>
          <a:xfrm>
            <a:off x="9525614" y="995462"/>
            <a:ext cx="2286000" cy="152400"/>
          </a:xfrm>
          <a:prstGeom prst="rect">
            <a:avLst/>
          </a:prstGeom>
          <a:noFill/>
          <a:ln w="635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6350" cap="flat" cmpd="sng" algn="ctr">
                <a:solidFill>
                  <a:schemeClr val="tx1"/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Non-Exhaustive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645A0DC4-F5D6-2DE3-A834-C2887D3C293E}"/>
              </a:ext>
            </a:extLst>
          </p:cNvPr>
          <p:cNvSpPr txBox="1">
            <a:spLocks/>
          </p:cNvSpPr>
          <p:nvPr/>
        </p:nvSpPr>
        <p:spPr>
          <a:xfrm>
            <a:off x="389709" y="5810976"/>
            <a:ext cx="2277291" cy="912345"/>
          </a:xfrm>
          <a:prstGeom prst="rect">
            <a:avLst/>
          </a:prstGeom>
        </p:spPr>
        <p:txBody>
          <a:bodyPr lIns="0" tIns="0" rIns="0" bIns="0" anchor="b"/>
          <a:lstStyle>
            <a:lvl1pPr marL="0" indent="0" algn="l" defTabSz="685818" rtl="0" eaLnBrk="1" latinLnBrk="0" hangingPunct="1">
              <a:lnSpc>
                <a:spcPct val="90000"/>
              </a:lnSpc>
              <a:spcBef>
                <a:spcPts val="450"/>
              </a:spcBef>
              <a:spcAft>
                <a:spcPts val="450"/>
              </a:spcAft>
              <a:buFont typeface="Arial" panose="020B0604020202020204" pitchFamily="34" charset="0"/>
              <a:buNone/>
              <a:defRPr lang="en-US" sz="1401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5004" indent="-135004" algn="l" defTabSz="685818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450"/>
              </a:spcAft>
              <a:buFont typeface="System Font Regular"/>
              <a:buChar char="–"/>
              <a:tabLst/>
              <a:defRPr sz="14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70007" indent="-135004" algn="l" defTabSz="685818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450"/>
              </a:spcAft>
              <a:buFont typeface="System Font Regular"/>
              <a:buChar char="–"/>
              <a:tabLst/>
              <a:defRPr sz="14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05011" indent="-135004" algn="l" defTabSz="685818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450"/>
              </a:spcAft>
              <a:buFont typeface="System Font Regular"/>
              <a:buChar char="–"/>
              <a:tabLst/>
              <a:defRPr sz="14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0014" indent="-135004" algn="l" defTabSz="685818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450"/>
              </a:spcAft>
              <a:buFont typeface="System Font Regular"/>
              <a:buChar char="–"/>
              <a:tabLst/>
              <a:defRPr sz="14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685818" rtl="0" eaLnBrk="1" latinLnBrk="0" hangingPunct="1">
              <a:lnSpc>
                <a:spcPct val="90000"/>
              </a:lnSpc>
              <a:spcBef>
                <a:spcPts val="450"/>
              </a:spcBef>
              <a:spcAft>
                <a:spcPts val="450"/>
              </a:spcAft>
              <a:buFont typeface="Arial" panose="020B0604020202020204" pitchFamily="34" charset="0"/>
              <a:buNone/>
              <a:tabLst/>
              <a:defRPr sz="8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685818" rtl="0" eaLnBrk="1" latinLnBrk="0" hangingPunct="1">
              <a:lnSpc>
                <a:spcPct val="90000"/>
              </a:lnSpc>
              <a:spcBef>
                <a:spcPts val="450"/>
              </a:spcBef>
              <a:spcAft>
                <a:spcPts val="450"/>
              </a:spcAft>
              <a:buFont typeface="Arial" panose="020B0604020202020204" pitchFamily="34" charset="0"/>
              <a:buNone/>
              <a:tabLst/>
              <a:defRPr sz="8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685818" rtl="0" eaLnBrk="1" latinLnBrk="0" hangingPunct="1">
              <a:lnSpc>
                <a:spcPct val="90000"/>
              </a:lnSpc>
              <a:spcBef>
                <a:spcPts val="450"/>
              </a:spcBef>
              <a:spcAft>
                <a:spcPts val="450"/>
              </a:spcAft>
              <a:buFont typeface="Arial" panose="020B0604020202020204" pitchFamily="34" charset="0"/>
              <a:buNone/>
              <a:tabLst/>
              <a:defRPr sz="8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685818" rtl="0" eaLnBrk="1" latinLnBrk="0" hangingPunct="1">
              <a:lnSpc>
                <a:spcPct val="90000"/>
              </a:lnSpc>
              <a:spcBef>
                <a:spcPts val="450"/>
              </a:spcBef>
              <a:spcAft>
                <a:spcPts val="450"/>
              </a:spcAft>
              <a:buFont typeface="Arial" panose="020B0604020202020204" pitchFamily="34" charset="0"/>
              <a:buNone/>
              <a:tabLst/>
              <a:defRPr sz="8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85818" rtl="0" eaLnBrk="1" fontAlgn="auto" latinLnBrk="0" hangingPunct="1">
              <a:lnSpc>
                <a:spcPct val="90000"/>
              </a:lnSpc>
              <a:spcBef>
                <a:spcPts val="450"/>
              </a:spcBef>
              <a:spcAft>
                <a:spcPts val="45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1E1E1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Source: ZMU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3A4FE46-3754-4F66-57B9-1A961720B58A}"/>
              </a:ext>
            </a:extLst>
          </p:cNvPr>
          <p:cNvSpPr/>
          <p:nvPr/>
        </p:nvSpPr>
        <p:spPr>
          <a:xfrm>
            <a:off x="393700" y="5168901"/>
            <a:ext cx="2709563" cy="108826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9" tIns="72009" rIns="72009" bIns="72009" rtlCol="0" anchor="ctr"/>
          <a:lstStyle/>
          <a:p>
            <a:pPr>
              <a:lnSpc>
                <a:spcPct val="90000"/>
              </a:lnSpc>
            </a:pPr>
            <a:r>
              <a:rPr lang="en-US" sz="1400" b="1" i="0" kern="1200" baseline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COURSE </a:t>
            </a:r>
            <a:br>
              <a:rPr lang="en-US" sz="1400" b="1" i="0" kern="1200" baseline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400" b="1" i="0" kern="1200" baseline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DEVELOPMENT </a:t>
            </a:r>
            <a:br>
              <a:rPr lang="en-US" sz="1400" b="1" i="0" kern="1200" baseline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400" b="1" i="0" kern="1200" baseline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PROCESS</a:t>
            </a:r>
            <a:endParaRPr lang="en-US" sz="1400">
              <a:effectLst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8A1E34C-3DAB-B03C-55A6-2A5CDA430F5A}"/>
              </a:ext>
            </a:extLst>
          </p:cNvPr>
          <p:cNvSpPr/>
          <p:nvPr/>
        </p:nvSpPr>
        <p:spPr>
          <a:xfrm>
            <a:off x="3163566" y="2806700"/>
            <a:ext cx="8642715" cy="1088263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9" tIns="72009" rIns="72009" bIns="72009" rtlCol="0" anchor="ctr"/>
          <a:lstStyle/>
          <a:p>
            <a:pPr marL="139700" marR="0" lvl="0" indent="-139700" algn="l" defTabSz="6858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1E1E1E"/>
              </a:buClr>
              <a:buSzPct val="100000"/>
              <a:buFont typeface="Arial" panose="020B0604020202020204" pitchFamily="34" charset="0"/>
              <a:buChar char="–"/>
              <a:tabLst/>
              <a:defRPr/>
            </a:pPr>
            <a:r>
              <a:rPr lang="en-US" sz="1200" b="1">
                <a:solidFill>
                  <a:srgbClr val="1E1E1E"/>
                </a:solidFill>
              </a:rPr>
              <a:t>Unified learning objectives, outcomes and reading lists </a:t>
            </a:r>
            <a:r>
              <a:rPr kumimoji="0" lang="en-US" sz="1200" i="0" u="none" strike="noStrike" kern="1200" cap="none" spc="0" normalizeH="0" baseline="0" noProof="0">
                <a:ln>
                  <a:noFill/>
                </a:ln>
                <a:solidFill>
                  <a:srgbClr val="1E1E1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finalized for adapted ZMU IOC GenEd courses, integrating military context throughout</a:t>
            </a:r>
          </a:p>
          <a:p>
            <a:pPr marL="139700" marR="0" lvl="0" indent="-139700" algn="l" defTabSz="6858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1E1E1E"/>
              </a:buClr>
              <a:buSzPct val="100000"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1E1E1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Adapted ZMU IOC GenEd courses planned to be delivered across </a:t>
            </a: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rgbClr val="1E1E1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different academic years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1E1E1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within cadet program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C199FED-4097-1C99-7D76-1A0EA19B22C9}"/>
              </a:ext>
            </a:extLst>
          </p:cNvPr>
          <p:cNvSpPr/>
          <p:nvPr/>
        </p:nvSpPr>
        <p:spPr>
          <a:xfrm>
            <a:off x="393700" y="2806700"/>
            <a:ext cx="2709563" cy="108826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9" tIns="72009" rIns="72009" bIns="72009" rtlCol="0" anchor="ctr"/>
          <a:lstStyle/>
          <a:p>
            <a:pPr>
              <a:lnSpc>
                <a:spcPct val="90000"/>
              </a:lnSpc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1E1E1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rPr>
              <a:t>PROGRAM </a:t>
            </a:r>
            <a:b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1E1E1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rPr>
            </a:b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1E1E1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rPr>
              <a:t>CURRICULUM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3BD2A90D-806A-1B05-E92A-C4E2C695E60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325394" y="3131465"/>
            <a:ext cx="446265" cy="446265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73D90993-E9DE-19DD-E22B-B9EBC87AE115}"/>
              </a:ext>
            </a:extLst>
          </p:cNvPr>
          <p:cNvSpPr/>
          <p:nvPr/>
        </p:nvSpPr>
        <p:spPr>
          <a:xfrm>
            <a:off x="3163566" y="3987800"/>
            <a:ext cx="8642715" cy="1088263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9" tIns="72009" rIns="72009" bIns="72009" rtlCol="0" anchor="ctr"/>
          <a:lstStyle/>
          <a:p>
            <a:pPr marL="152400" indent="-152400">
              <a:lnSpc>
                <a:spcPct val="90000"/>
              </a:lnSpc>
              <a:buClr>
                <a:srgbClr val="1E1E1E"/>
              </a:buClr>
              <a:buSzPct val="100000"/>
              <a:buFont typeface="Arial" panose="020B0604020202020204" pitchFamily="34" charset="0"/>
              <a:buChar char="–"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rgbClr val="1E1E1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ZMU IOC GenEd courses delivered individually by APs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1E1E1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with </a:t>
            </a:r>
            <a:r>
              <a:rPr kumimoji="0" lang="en-US" sz="1200" b="0" i="0" u="none" strike="noStrike" kern="1200" cap="none" spc="0" normalizeH="0" baseline="0" noProof="0" err="1">
                <a:ln>
                  <a:noFill/>
                </a:ln>
                <a:solidFill>
                  <a:srgbClr val="1E1E1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jointery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1E1E1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enabled through AP-aligned learning outcomes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0842C1F-6D7B-E013-5C37-C258B69D0260}"/>
              </a:ext>
            </a:extLst>
          </p:cNvPr>
          <p:cNvSpPr/>
          <p:nvPr/>
        </p:nvSpPr>
        <p:spPr>
          <a:xfrm>
            <a:off x="393700" y="3987801"/>
            <a:ext cx="2709563" cy="108826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9" tIns="72009" rIns="72009" bIns="72009" rtlCol="0" anchor="ctr"/>
          <a:lstStyle/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1E1E1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rPr>
              <a:t>DELIVERY</a:t>
            </a:r>
          </a:p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1E1E1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rPr>
              <a:t>MODEL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DEE32777-8316-F817-C06D-D360578B0C3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325394" y="4310682"/>
            <a:ext cx="446265" cy="446265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8176EE82-8EC5-CF59-8A7F-CD5463440EE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322340" y="1952248"/>
            <a:ext cx="444390" cy="446265"/>
          </a:xfrm>
          <a:prstGeom prst="rect">
            <a:avLst/>
          </a:prstGeom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237F7653-B5EE-5F78-1089-8A94CBE3F9DC}"/>
              </a:ext>
            </a:extLst>
          </p:cNvPr>
          <p:cNvSpPr/>
          <p:nvPr/>
        </p:nvSpPr>
        <p:spPr>
          <a:xfrm>
            <a:off x="3159575" y="1631249"/>
            <a:ext cx="8642715" cy="1088263"/>
          </a:xfrm>
          <a:prstGeom prst="rect">
            <a:avLst/>
          </a:prstGeom>
          <a:noFill/>
          <a:ln w="28575">
            <a:solidFill>
              <a:schemeClr val="tx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9" tIns="72009" rIns="72009" bIns="72009" rtlCol="0" anchor="t"/>
          <a:lstStyle/>
          <a:p>
            <a:pPr algn="l">
              <a:lnSpc>
                <a:spcPct val="90000"/>
              </a:lnSpc>
            </a:pPr>
            <a:endParaRPr lang="en-US" sz="1400" err="1">
              <a:solidFill>
                <a:schemeClr val="tx1"/>
              </a:solidFill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D8E865F6-A09A-02A7-5A11-735E5DC467F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324100" y="5489900"/>
            <a:ext cx="446265" cy="446265"/>
          </a:xfrm>
          <a:prstGeom prst="rect">
            <a:avLst/>
          </a:prstGeom>
        </p:spPr>
      </p:pic>
      <p:sp>
        <p:nvSpPr>
          <p:cNvPr id="2" name="Arrow: Pentagon 1">
            <a:extLst>
              <a:ext uri="{FF2B5EF4-FFF2-40B4-BE49-F238E27FC236}">
                <a16:creationId xmlns:a16="http://schemas.microsoft.com/office/drawing/2014/main" id="{BBC33D0A-AED2-B05E-BE7C-A4AB9A6649D5}"/>
              </a:ext>
            </a:extLst>
          </p:cNvPr>
          <p:cNvSpPr/>
          <p:nvPr/>
        </p:nvSpPr>
        <p:spPr>
          <a:xfrm>
            <a:off x="8128859" y="5156911"/>
            <a:ext cx="3511701" cy="722679"/>
          </a:xfrm>
          <a:prstGeom prst="homePlate">
            <a:avLst/>
          </a:prstGeom>
          <a:solidFill>
            <a:schemeClr val="tx2">
              <a:alpha val="8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9" tIns="72009" rIns="72009" bIns="72009" rtlCol="0" anchor="t"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1E1E1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2" name="Arrow: Chevron 41">
            <a:extLst>
              <a:ext uri="{FF2B5EF4-FFF2-40B4-BE49-F238E27FC236}">
                <a16:creationId xmlns:a16="http://schemas.microsoft.com/office/drawing/2014/main" id="{C4AE7827-6CBB-BC89-087E-A2979512E6D9}"/>
              </a:ext>
            </a:extLst>
          </p:cNvPr>
          <p:cNvSpPr/>
          <p:nvPr/>
        </p:nvSpPr>
        <p:spPr>
          <a:xfrm>
            <a:off x="8037249" y="5167413"/>
            <a:ext cx="227401" cy="712178"/>
          </a:xfrm>
          <a:prstGeom prst="chevron">
            <a:avLst>
              <a:gd name="adj" fmla="val 5683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40080" tIns="72009" rIns="0" bIns="72009" rtlCol="0" anchor="ctr" anchorCtr="0"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E0EC4ED-1004-74FB-4E74-15138527FEA9}"/>
              </a:ext>
            </a:extLst>
          </p:cNvPr>
          <p:cNvSpPr/>
          <p:nvPr/>
        </p:nvSpPr>
        <p:spPr>
          <a:xfrm>
            <a:off x="8567852" y="5167413"/>
            <a:ext cx="979387" cy="7121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72009" rIns="0" bIns="72009" rtlCol="0" anchor="ctr" anchorCtr="0"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rPr>
              <a:t>Curriculum Development and Validation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2C30FCE2-25BF-76E7-EFE1-24E872DB34E1}"/>
              </a:ext>
            </a:extLst>
          </p:cNvPr>
          <p:cNvSpPr/>
          <p:nvPr/>
        </p:nvSpPr>
        <p:spPr>
          <a:xfrm>
            <a:off x="9152439" y="5167413"/>
            <a:ext cx="862019" cy="7121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72009" rIns="0" bIns="72009" rtlCol="0" anchor="ctr" anchorCtr="0"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2CEFBDC-DD8D-E9B0-46B8-6405108793B5}"/>
              </a:ext>
            </a:extLst>
          </p:cNvPr>
          <p:cNvSpPr/>
          <p:nvPr/>
        </p:nvSpPr>
        <p:spPr>
          <a:xfrm>
            <a:off x="10206838" y="5167413"/>
            <a:ext cx="1077326" cy="7121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72009" rIns="0" bIns="72009" rtlCol="0" anchor="ctr" anchorCtr="0"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rPr>
              <a:t>Implementation and Testing</a:t>
            </a:r>
          </a:p>
        </p:txBody>
      </p:sp>
      <p:sp>
        <p:nvSpPr>
          <p:cNvPr id="51" name="Arrow: Chevron 50">
            <a:extLst>
              <a:ext uri="{FF2B5EF4-FFF2-40B4-BE49-F238E27FC236}">
                <a16:creationId xmlns:a16="http://schemas.microsoft.com/office/drawing/2014/main" id="{6ED4B8CA-B641-3233-B2C3-D81E2A0D8B18}"/>
              </a:ext>
            </a:extLst>
          </p:cNvPr>
          <p:cNvSpPr/>
          <p:nvPr/>
        </p:nvSpPr>
        <p:spPr>
          <a:xfrm>
            <a:off x="9850442" y="5167413"/>
            <a:ext cx="227401" cy="712178"/>
          </a:xfrm>
          <a:prstGeom prst="chevron">
            <a:avLst>
              <a:gd name="adj" fmla="val 5683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40080" tIns="72009" rIns="0" bIns="72009" rtlCol="0" anchor="ctr" anchorCtr="0"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C813A63-4DC0-21DA-8DAE-0B9042F0916D}"/>
              </a:ext>
            </a:extLst>
          </p:cNvPr>
          <p:cNvSpPr/>
          <p:nvPr/>
        </p:nvSpPr>
        <p:spPr>
          <a:xfrm>
            <a:off x="10077843" y="2414801"/>
            <a:ext cx="1841373" cy="240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9" tIns="72009" rIns="72009" bIns="72009" rtlCol="0" anchor="t"/>
          <a:lstStyle/>
          <a:p>
            <a:pPr algn="l">
              <a:lnSpc>
                <a:spcPct val="90000"/>
              </a:lnSpc>
            </a:pPr>
            <a:r>
              <a:rPr lang="en-US" sz="1200" b="1" i="1">
                <a:solidFill>
                  <a:schemeClr val="tx2"/>
                </a:solidFill>
              </a:rPr>
              <a:t>Detailed on next slide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E10DBCEF-D1F7-34C2-054A-75076318B224}"/>
              </a:ext>
            </a:extLst>
          </p:cNvPr>
          <p:cNvSpPr/>
          <p:nvPr/>
        </p:nvSpPr>
        <p:spPr>
          <a:xfrm>
            <a:off x="397439" y="1002037"/>
            <a:ext cx="9529762" cy="193899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</a:bodyPr>
          <a:lstStyle/>
          <a:p>
            <a:pPr lvl="0">
              <a:lnSpc>
                <a:spcPct val="90000"/>
              </a:lnSpc>
              <a:defRPr/>
            </a:pPr>
            <a:r>
              <a:rPr lang="en-US" sz="1400" b="1">
                <a:solidFill>
                  <a:srgbClr val="1E1E1E"/>
                </a:solidFill>
                <a:latin typeface="Arial" panose="020B0604020202020204" pitchFamily="34" charset="0"/>
              </a:rPr>
              <a:t>ZMU IOC General Education Concept Components</a:t>
            </a:r>
          </a:p>
        </p:txBody>
      </p:sp>
    </p:spTree>
    <p:extLst>
      <p:ext uri="{BB962C8B-B14F-4D97-AF65-F5344CB8AC3E}">
        <p14:creationId xmlns:p14="http://schemas.microsoft.com/office/powerpoint/2010/main" val="3337780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5FD565-3396-7F48-AF50-C55D01C410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hink-cell data - do not delete" hidden="1">
            <a:extLst>
              <a:ext uri="{FF2B5EF4-FFF2-40B4-BE49-F238E27FC236}">
                <a16:creationId xmlns:a16="http://schemas.microsoft.com/office/drawing/2014/main" id="{23044F8D-3D9D-ACC5-45DE-076D60C0EA37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60990867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04" imgH="405" progId="TCLayout.ActiveDocument.1">
                  <p:embed/>
                </p:oleObj>
              </mc:Choice>
              <mc:Fallback>
                <p:oleObj name="think-cell Slide" r:id="rId3" imgW="404" imgH="405" progId="TCLayout.ActiveDocument.1">
                  <p:embed/>
                  <p:pic>
                    <p:nvPicPr>
                      <p:cNvPr id="3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23044F8D-3D9D-ACC5-45DE-076D60C0EA3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4" name="Rectangle 53">
            <a:extLst>
              <a:ext uri="{FF2B5EF4-FFF2-40B4-BE49-F238E27FC236}">
                <a16:creationId xmlns:a16="http://schemas.microsoft.com/office/drawing/2014/main" id="{64A98E51-F156-1808-9490-252714E8A0CB}"/>
              </a:ext>
            </a:extLst>
          </p:cNvPr>
          <p:cNvSpPr/>
          <p:nvPr/>
        </p:nvSpPr>
        <p:spPr>
          <a:xfrm>
            <a:off x="389709" y="1584826"/>
            <a:ext cx="11475187" cy="261215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9" tIns="72009" rIns="72009" bIns="72009" rtlCol="0" anchor="t"/>
          <a:lstStyle/>
          <a:p>
            <a:pPr marL="152400" indent="-152400">
              <a:lnSpc>
                <a:spcPct val="90000"/>
              </a:lnSpc>
              <a:buClr>
                <a:srgbClr val="000000"/>
              </a:buClr>
              <a:buSzPct val="100000"/>
              <a:buFont typeface="Arial" panose="020B0604020202020204" pitchFamily="34" charset="0"/>
              <a:buChar char="–"/>
            </a:pPr>
            <a:endParaRPr lang="en-US" sz="1400" err="1">
              <a:solidFill>
                <a:schemeClr val="tx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68BDEE2-AF57-FACD-6350-622FD23BA534}"/>
              </a:ext>
            </a:extLst>
          </p:cNvPr>
          <p:cNvSpPr/>
          <p:nvPr/>
        </p:nvSpPr>
        <p:spPr>
          <a:xfrm>
            <a:off x="3349438" y="1625729"/>
            <a:ext cx="5266768" cy="813378"/>
          </a:xfrm>
          <a:prstGeom prst="rect">
            <a:avLst/>
          </a:prstGeom>
          <a:solidFill>
            <a:srgbClr val="ECFF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9" tIns="72009" rIns="72009" bIns="72009" rtlCol="0" anchor="ctr"/>
          <a:lstStyle/>
          <a:p>
            <a:pPr>
              <a:spcAft>
                <a:spcPts val="400"/>
              </a:spcAft>
              <a:buClr>
                <a:srgbClr val="000000"/>
              </a:buClr>
              <a:buSzPct val="100000"/>
            </a:pPr>
            <a:r>
              <a:rPr lang="en-US" sz="1100">
                <a:solidFill>
                  <a:schemeClr val="tx1"/>
                </a:solidFill>
              </a:rPr>
              <a:t>Course will be rolled-out across all three APs in 2026, incorporating feedback from 2025 pilot. </a:t>
            </a:r>
            <a:r>
              <a:rPr lang="en-US" sz="1100" b="1">
                <a:solidFill>
                  <a:schemeClr val="tx1"/>
                </a:solidFill>
              </a:rPr>
              <a:t>Cadet and faculty review </a:t>
            </a:r>
            <a:r>
              <a:rPr lang="en-US" sz="1100">
                <a:solidFill>
                  <a:schemeClr val="tx1"/>
                </a:solidFill>
              </a:rPr>
              <a:t>in Fall 2025</a:t>
            </a:r>
          </a:p>
        </p:txBody>
      </p:sp>
      <p:graphicFrame>
        <p:nvGraphicFramePr>
          <p:cNvPr id="50" name="Table 5">
            <a:extLst>
              <a:ext uri="{FF2B5EF4-FFF2-40B4-BE49-F238E27FC236}">
                <a16:creationId xmlns:a16="http://schemas.microsoft.com/office/drawing/2014/main" id="{3196BC75-1FF4-DF87-6E00-9E457C077A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5722486"/>
              </p:ext>
            </p:extLst>
          </p:nvPr>
        </p:nvGraphicFramePr>
        <p:xfrm>
          <a:off x="6293986" y="4689109"/>
          <a:ext cx="2652087" cy="1662352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884029">
                  <a:extLst>
                    <a:ext uri="{9D8B030D-6E8A-4147-A177-3AD203B41FA5}">
                      <a16:colId xmlns:a16="http://schemas.microsoft.com/office/drawing/2014/main" val="2210222615"/>
                    </a:ext>
                  </a:extLst>
                </a:gridCol>
                <a:gridCol w="884029">
                  <a:extLst>
                    <a:ext uri="{9D8B030D-6E8A-4147-A177-3AD203B41FA5}">
                      <a16:colId xmlns:a16="http://schemas.microsoft.com/office/drawing/2014/main" val="4219617975"/>
                    </a:ext>
                  </a:extLst>
                </a:gridCol>
                <a:gridCol w="884029">
                  <a:extLst>
                    <a:ext uri="{9D8B030D-6E8A-4147-A177-3AD203B41FA5}">
                      <a16:colId xmlns:a16="http://schemas.microsoft.com/office/drawing/2014/main" val="92206699"/>
                    </a:ext>
                  </a:extLst>
                </a:gridCol>
              </a:tblGrid>
              <a:tr h="209987">
                <a:tc>
                  <a:txBody>
                    <a:bodyPr/>
                    <a:lstStyle/>
                    <a:p>
                      <a:pPr algn="ctr"/>
                      <a:r>
                        <a:rPr lang="en-US" sz="1100" b="1">
                          <a:solidFill>
                            <a:schemeClr val="tx1"/>
                          </a:solidFill>
                        </a:rPr>
                        <a:t>Y1</a:t>
                      </a:r>
                    </a:p>
                  </a:txBody>
                  <a:tcPr marL="0" marR="0" marT="28388" marB="283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1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E1E1E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+mn-ea"/>
                          <a:cs typeface="+mn-cs"/>
                        </a:rPr>
                        <a:t>Y2</a:t>
                      </a:r>
                    </a:p>
                  </a:txBody>
                  <a:tcPr marL="0" marR="0" marT="28388" marB="2838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1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E1E1E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+mn-ea"/>
                          <a:cs typeface="+mn-cs"/>
                        </a:rPr>
                        <a:t>Y3</a:t>
                      </a:r>
                    </a:p>
                  </a:txBody>
                  <a:tcPr marL="0" marR="0" marT="28388" marB="2838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9844671"/>
                  </a:ext>
                </a:extLst>
              </a:tr>
              <a:tr h="209987">
                <a:tc>
                  <a:txBody>
                    <a:bodyPr/>
                    <a:lstStyle/>
                    <a:p>
                      <a:pPr marL="0" marR="0" lvl="0" indent="0" algn="ctr" defTabSz="68581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>
                          <a:solidFill>
                            <a:srgbClr val="00B050"/>
                          </a:solidFill>
                          <a:sym typeface="Wingdings" panose="05000000000000000000" pitchFamily="2" charset="2"/>
                        </a:rPr>
                        <a:t></a:t>
                      </a:r>
                      <a:endParaRPr lang="en-US" sz="1200" b="1">
                        <a:solidFill>
                          <a:srgbClr val="00B050"/>
                        </a:solidFill>
                      </a:endParaRPr>
                    </a:p>
                  </a:txBody>
                  <a:tcPr marL="0" marR="0" marT="28388" marB="283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1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1">
                        <a:solidFill>
                          <a:srgbClr val="00B050"/>
                        </a:solidFill>
                      </a:endParaRPr>
                    </a:p>
                  </a:txBody>
                  <a:tcPr marL="0" marR="0" marT="28388" marB="2838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1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1">
                        <a:solidFill>
                          <a:srgbClr val="00B050"/>
                        </a:solidFill>
                      </a:endParaRPr>
                    </a:p>
                  </a:txBody>
                  <a:tcPr marL="0" marR="0" marT="28388" marB="2838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8998229"/>
                  </a:ext>
                </a:extLst>
              </a:tr>
              <a:tr h="209987">
                <a:tc>
                  <a:txBody>
                    <a:bodyPr/>
                    <a:lstStyle/>
                    <a:p>
                      <a:pPr marL="0" marR="0" lvl="0" indent="0" algn="ctr" defTabSz="68581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kumimoji="0" lang="en-US" sz="12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Arial" panose="020B0604020202020204"/>
                        <a:ea typeface="+mn-ea"/>
                        <a:cs typeface="+mn-cs"/>
                      </a:endParaRPr>
                    </a:p>
                  </a:txBody>
                  <a:tcPr marL="0" marR="0" marT="28388" marB="283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1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Arial" panose="020B0604020202020204"/>
                        <a:ea typeface="+mn-ea"/>
                        <a:cs typeface="+mn-cs"/>
                      </a:endParaRPr>
                    </a:p>
                  </a:txBody>
                  <a:tcPr marL="0" marR="0" marT="28388" marB="2838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1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Arial" panose="020B0604020202020204"/>
                        <a:ea typeface="+mn-ea"/>
                        <a:cs typeface="+mn-cs"/>
                      </a:endParaRPr>
                    </a:p>
                  </a:txBody>
                  <a:tcPr marL="0" marR="0" marT="28388" marB="2838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7121869"/>
                  </a:ext>
                </a:extLst>
              </a:tr>
              <a:tr h="217820">
                <a:tc>
                  <a:txBody>
                    <a:bodyPr/>
                    <a:lstStyle/>
                    <a:p>
                      <a:pPr marL="0" marR="0" lvl="0" indent="0" algn="ctr" defTabSz="68581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kumimoji="0" lang="en-US" sz="12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C000"/>
                        </a:solidFill>
                        <a:effectLst/>
                        <a:uLnTx/>
                        <a:uFillTx/>
                        <a:latin typeface="Arial" panose="020B0604020202020204"/>
                        <a:ea typeface="+mn-ea"/>
                        <a:cs typeface="+mn-cs"/>
                      </a:endParaRPr>
                    </a:p>
                  </a:txBody>
                  <a:tcPr marL="0" marR="0" marT="28388" marB="283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1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1">
                        <a:solidFill>
                          <a:srgbClr val="00B050"/>
                        </a:solidFill>
                      </a:endParaRPr>
                    </a:p>
                  </a:txBody>
                  <a:tcPr marL="0" marR="0" marT="28388" marB="2838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>
                        <a:solidFill>
                          <a:srgbClr val="00B050"/>
                        </a:solidFill>
                      </a:endParaRPr>
                    </a:p>
                  </a:txBody>
                  <a:tcPr marL="0" marR="0" marT="28388" marB="2838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5985234"/>
                  </a:ext>
                </a:extLst>
              </a:tr>
              <a:tr h="209987">
                <a:tc>
                  <a:txBody>
                    <a:bodyPr/>
                    <a:lstStyle/>
                    <a:p>
                      <a:pPr marL="0" marR="0" lvl="0" indent="0" algn="ctr" defTabSz="68581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C000"/>
                        </a:solidFill>
                        <a:effectLst/>
                        <a:uLnTx/>
                        <a:uFillTx/>
                        <a:latin typeface="Arial" panose="020B0604020202020204"/>
                        <a:ea typeface="+mn-ea"/>
                        <a:cs typeface="+mn-cs"/>
                      </a:endParaRPr>
                    </a:p>
                  </a:txBody>
                  <a:tcPr marL="0" marR="0" marT="28388" marB="283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1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1">
                        <a:solidFill>
                          <a:srgbClr val="00B050"/>
                        </a:solidFill>
                        <a:sym typeface="Wingdings" panose="05000000000000000000" pitchFamily="2" charset="2"/>
                      </a:endParaRPr>
                    </a:p>
                  </a:txBody>
                  <a:tcPr marL="0" marR="0" marT="28388" marB="2838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685818" rtl="0" eaLnBrk="1" latinLnBrk="0" hangingPunct="1"/>
                      <a:endParaRPr lang="en-US" sz="1200" b="1" kern="1200">
                        <a:solidFill>
                          <a:srgbClr val="00B05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28388" marB="2838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3705336"/>
                  </a:ext>
                </a:extLst>
              </a:tr>
              <a:tr h="209987">
                <a:tc>
                  <a:txBody>
                    <a:bodyPr/>
                    <a:lstStyle/>
                    <a:p>
                      <a:pPr marL="0" marR="0" lvl="0" indent="0" algn="ctr" defTabSz="68581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C000"/>
                        </a:solidFill>
                        <a:effectLst/>
                        <a:uLnTx/>
                        <a:uFillTx/>
                        <a:latin typeface="Arial" panose="020B0604020202020204"/>
                        <a:ea typeface="+mn-ea"/>
                        <a:cs typeface="+mn-cs"/>
                      </a:endParaRPr>
                    </a:p>
                  </a:txBody>
                  <a:tcPr marL="0" marR="0" marT="28388" marB="283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1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1">
                        <a:solidFill>
                          <a:srgbClr val="00B050"/>
                        </a:solidFill>
                        <a:sym typeface="Wingdings" panose="05000000000000000000" pitchFamily="2" charset="2"/>
                      </a:endParaRPr>
                    </a:p>
                  </a:txBody>
                  <a:tcPr marL="0" marR="0" marT="28388" marB="2838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685818" rtl="0" eaLnBrk="1" latinLnBrk="0" hangingPunct="1"/>
                      <a:endParaRPr lang="en-US" sz="1200" b="1" kern="1200">
                        <a:solidFill>
                          <a:srgbClr val="00B05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28388" marB="2838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9268473"/>
                  </a:ext>
                </a:extLst>
              </a:tr>
              <a:tr h="209987">
                <a:tc>
                  <a:txBody>
                    <a:bodyPr/>
                    <a:lstStyle/>
                    <a:p>
                      <a:pPr marL="0" marR="0" lvl="0" indent="0" algn="ctr" defTabSz="68581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kumimoji="0" lang="en-US" sz="12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C000"/>
                        </a:solidFill>
                        <a:effectLst/>
                        <a:uLnTx/>
                        <a:uFillTx/>
                        <a:latin typeface="Arial" panose="020B0604020202020204"/>
                        <a:ea typeface="+mn-ea"/>
                        <a:cs typeface="+mn-cs"/>
                      </a:endParaRPr>
                    </a:p>
                  </a:txBody>
                  <a:tcPr marL="0" marR="0" marT="28388" marB="283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1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1">
                        <a:solidFill>
                          <a:srgbClr val="00B050"/>
                        </a:solidFill>
                        <a:sym typeface="Wingdings" panose="05000000000000000000" pitchFamily="2" charset="2"/>
                      </a:endParaRPr>
                    </a:p>
                  </a:txBody>
                  <a:tcPr marL="0" marR="0" marT="28388" marB="2838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685818" rtl="0" eaLnBrk="1" latinLnBrk="0" hangingPunct="1"/>
                      <a:endParaRPr lang="en-US" sz="1200" b="1" kern="1200">
                        <a:solidFill>
                          <a:srgbClr val="00B05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28388" marB="2838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0655341"/>
                  </a:ext>
                </a:extLst>
              </a:tr>
            </a:tbl>
          </a:graphicData>
        </a:graphic>
      </p:graphicFrame>
      <p:sp>
        <p:nvSpPr>
          <p:cNvPr id="44" name="Rectangle 43">
            <a:extLst>
              <a:ext uri="{FF2B5EF4-FFF2-40B4-BE49-F238E27FC236}">
                <a16:creationId xmlns:a16="http://schemas.microsoft.com/office/drawing/2014/main" id="{97F78C4F-8354-45BA-3F21-7086921D81BD}"/>
              </a:ext>
            </a:extLst>
          </p:cNvPr>
          <p:cNvSpPr/>
          <p:nvPr/>
        </p:nvSpPr>
        <p:spPr>
          <a:xfrm rot="16200000">
            <a:off x="-541369" y="5367256"/>
            <a:ext cx="1682790" cy="36613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9" tIns="72009" rIns="72009" bIns="72009" rtlCol="0" anchor="ctr"/>
          <a:lstStyle/>
          <a:p>
            <a:pPr algn="ctr">
              <a:lnSpc>
                <a:spcPct val="90000"/>
              </a:lnSpc>
            </a:pPr>
            <a:r>
              <a:rPr lang="en-US" sz="1200" b="1">
                <a:solidFill>
                  <a:schemeClr val="bg1"/>
                </a:solidFill>
              </a:rPr>
              <a:t>Activation Plan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2F8466FA-009E-1FC9-DCF6-5A125B1E26D5}"/>
              </a:ext>
            </a:extLst>
          </p:cNvPr>
          <p:cNvSpPr/>
          <p:nvPr/>
        </p:nvSpPr>
        <p:spPr>
          <a:xfrm>
            <a:off x="483094" y="4270730"/>
            <a:ext cx="2562164" cy="2281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9" tIns="72009" rIns="72009" bIns="72009" rtlCol="0" anchor="ctr"/>
          <a:lstStyle/>
          <a:p>
            <a:pPr algn="ctr">
              <a:lnSpc>
                <a:spcPct val="90000"/>
              </a:lnSpc>
            </a:pPr>
            <a:r>
              <a:rPr lang="en-US" sz="1200" b="1" u="sng">
                <a:solidFill>
                  <a:schemeClr val="tx1"/>
                </a:solidFill>
              </a:rPr>
              <a:t>ZMU IOC </a:t>
            </a:r>
            <a:r>
              <a:rPr lang="en-US" sz="1200" b="1" u="sng" err="1">
                <a:solidFill>
                  <a:schemeClr val="tx1"/>
                </a:solidFill>
              </a:rPr>
              <a:t>GenEd</a:t>
            </a:r>
            <a:r>
              <a:rPr lang="en-US" sz="1200" b="1" u="sng">
                <a:solidFill>
                  <a:schemeClr val="tx1"/>
                </a:solidFill>
              </a:rPr>
              <a:t> Courses</a:t>
            </a:r>
          </a:p>
        </p:txBody>
      </p:sp>
      <p:sp>
        <p:nvSpPr>
          <p:cNvPr id="57" name="Title 1">
            <a:extLst>
              <a:ext uri="{FF2B5EF4-FFF2-40B4-BE49-F238E27FC236}">
                <a16:creationId xmlns:a16="http://schemas.microsoft.com/office/drawing/2014/main" id="{24769FC4-67C5-C8AB-2FA0-1C4BCE5BCB53}"/>
              </a:ext>
            </a:extLst>
          </p:cNvPr>
          <p:cNvSpPr txBox="1">
            <a:spLocks/>
          </p:cNvSpPr>
          <p:nvPr/>
        </p:nvSpPr>
        <p:spPr>
          <a:xfrm>
            <a:off x="389709" y="389713"/>
            <a:ext cx="8988643" cy="553998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lumMod val="100000"/>
                  </a:srgbClr>
                </a:solidFill>
              </a14:hiddenFill>
            </a:ext>
          </a:extLst>
        </p:spPr>
        <p:txBody>
          <a:bodyPr vert="horz" wrap="square" lIns="0" tIns="0" rIns="0" bIns="0" rtlCol="0" anchor="t" anchorCtr="0">
            <a:noAutofit/>
          </a:bodyPr>
          <a:lstStyle>
            <a:lvl1pPr marL="0" algn="l" defTabSz="685818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rgbClr val="000000">
                    <a:lumMod val="100000"/>
                  </a:srgbClr>
                </a:solidFill>
                <a:latin typeface="Arial" panose="020B0604020202020204" pitchFamily="34" charset="0"/>
              </a:rPr>
              <a:t>At IOC, two ZMU GenEd courses have been successfully implemented, and additional courses are being prepared for rollout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D193F7C-7413-EDED-189E-EE0C75CAE450}"/>
              </a:ext>
            </a:extLst>
          </p:cNvPr>
          <p:cNvSpPr/>
          <p:nvPr/>
        </p:nvSpPr>
        <p:spPr>
          <a:xfrm>
            <a:off x="9525614" y="995462"/>
            <a:ext cx="2286000" cy="152400"/>
          </a:xfrm>
          <a:prstGeom prst="rect">
            <a:avLst/>
          </a:prstGeom>
          <a:noFill/>
          <a:ln w="635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6350" cap="flat" cmpd="sng" algn="ctr">
                <a:solidFill>
                  <a:schemeClr val="tx1"/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Preliminary, </a:t>
            </a:r>
            <a:r>
              <a:rPr lang="en-US" sz="1100" b="1">
                <a:solidFill>
                  <a:srgbClr val="FFFFFF">
                    <a:lumMod val="65000"/>
                  </a:srgbClr>
                </a:solidFill>
                <a:latin typeface="Arial" panose="020B0604020202020204" pitchFamily="34" charset="0"/>
              </a:rPr>
              <a:t>Non-Exhaustive</a:t>
            </a:r>
            <a:endParaRPr kumimoji="0" lang="en-US" sz="1100" b="1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graphicFrame>
        <p:nvGraphicFramePr>
          <p:cNvPr id="41" name="Table 5">
            <a:extLst>
              <a:ext uri="{FF2B5EF4-FFF2-40B4-BE49-F238E27FC236}">
                <a16:creationId xmlns:a16="http://schemas.microsoft.com/office/drawing/2014/main" id="{79738EDC-2D6F-EC29-1A58-4E0A9EF998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9539889"/>
              </p:ext>
            </p:extLst>
          </p:nvPr>
        </p:nvGraphicFramePr>
        <p:xfrm>
          <a:off x="3375163" y="4689109"/>
          <a:ext cx="2652087" cy="1685212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884029">
                  <a:extLst>
                    <a:ext uri="{9D8B030D-6E8A-4147-A177-3AD203B41FA5}">
                      <a16:colId xmlns:a16="http://schemas.microsoft.com/office/drawing/2014/main" val="2210222615"/>
                    </a:ext>
                  </a:extLst>
                </a:gridCol>
                <a:gridCol w="884029">
                  <a:extLst>
                    <a:ext uri="{9D8B030D-6E8A-4147-A177-3AD203B41FA5}">
                      <a16:colId xmlns:a16="http://schemas.microsoft.com/office/drawing/2014/main" val="4219617975"/>
                    </a:ext>
                  </a:extLst>
                </a:gridCol>
                <a:gridCol w="884029">
                  <a:extLst>
                    <a:ext uri="{9D8B030D-6E8A-4147-A177-3AD203B41FA5}">
                      <a16:colId xmlns:a16="http://schemas.microsoft.com/office/drawing/2014/main" val="92206699"/>
                    </a:ext>
                  </a:extLst>
                </a:gridCol>
              </a:tblGrid>
              <a:tr h="209987">
                <a:tc>
                  <a:txBody>
                    <a:bodyPr/>
                    <a:lstStyle/>
                    <a:p>
                      <a:pPr algn="ctr"/>
                      <a:r>
                        <a:rPr lang="en-US" sz="1100" b="1">
                          <a:solidFill>
                            <a:schemeClr val="tx1"/>
                          </a:solidFill>
                        </a:rPr>
                        <a:t>Y1</a:t>
                      </a:r>
                    </a:p>
                  </a:txBody>
                  <a:tcPr marL="0" marR="0" marT="28388" marB="283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1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E1E1E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+mn-ea"/>
                          <a:cs typeface="+mn-cs"/>
                        </a:rPr>
                        <a:t>Y2</a:t>
                      </a:r>
                    </a:p>
                  </a:txBody>
                  <a:tcPr marL="0" marR="0" marT="28388" marB="2838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1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E1E1E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+mn-ea"/>
                          <a:cs typeface="+mn-cs"/>
                        </a:rPr>
                        <a:t>Y3</a:t>
                      </a:r>
                    </a:p>
                  </a:txBody>
                  <a:tcPr marL="0" marR="0" marT="28388" marB="2838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9844671"/>
                  </a:ext>
                </a:extLst>
              </a:tr>
              <a:tr h="209987">
                <a:tc>
                  <a:txBody>
                    <a:bodyPr/>
                    <a:lstStyle/>
                    <a:p>
                      <a:pPr marL="0" marR="0" lvl="0" indent="0" algn="ctr" defTabSz="68581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>
                          <a:solidFill>
                            <a:srgbClr val="00B050"/>
                          </a:solidFill>
                          <a:sym typeface="Wingdings" panose="05000000000000000000" pitchFamily="2" charset="2"/>
                        </a:rPr>
                        <a:t></a:t>
                      </a:r>
                      <a:endParaRPr lang="en-US" sz="1200" b="1">
                        <a:solidFill>
                          <a:srgbClr val="00B050"/>
                        </a:solidFill>
                      </a:endParaRPr>
                    </a:p>
                  </a:txBody>
                  <a:tcPr marL="0" marR="0" marT="28388" marB="283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>
                        <a:solidFill>
                          <a:srgbClr val="00B050"/>
                        </a:solidFill>
                      </a:endParaRPr>
                    </a:p>
                  </a:txBody>
                  <a:tcPr marL="0" marR="0" marT="28388" marB="2838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>
                        <a:solidFill>
                          <a:srgbClr val="00B050"/>
                        </a:solidFill>
                      </a:endParaRPr>
                    </a:p>
                  </a:txBody>
                  <a:tcPr marL="0" marR="0" marT="28388" marB="2838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8998229"/>
                  </a:ext>
                </a:extLst>
              </a:tr>
              <a:tr h="209987">
                <a:tc>
                  <a:txBody>
                    <a:bodyPr/>
                    <a:lstStyle/>
                    <a:p>
                      <a:pPr marL="0" marR="0" lvl="0" indent="0" algn="ctr" defTabSz="68581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kumimoji="0" lang="en-US" sz="12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Arial" panose="020B0604020202020204"/>
                        <a:ea typeface="+mn-ea"/>
                        <a:cs typeface="+mn-cs"/>
                      </a:endParaRPr>
                    </a:p>
                  </a:txBody>
                  <a:tcPr marL="0" marR="0" marT="28388" marB="283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>
                        <a:solidFill>
                          <a:srgbClr val="00B050"/>
                        </a:solidFill>
                      </a:endParaRPr>
                    </a:p>
                  </a:txBody>
                  <a:tcPr marL="0" marR="0" marT="28388" marB="2838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>
                        <a:solidFill>
                          <a:srgbClr val="00B050"/>
                        </a:solidFill>
                      </a:endParaRPr>
                    </a:p>
                  </a:txBody>
                  <a:tcPr marL="0" marR="0" marT="28388" marB="2838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7121869"/>
                  </a:ext>
                </a:extLst>
              </a:tr>
              <a:tr h="217820">
                <a:tc>
                  <a:txBody>
                    <a:bodyPr/>
                    <a:lstStyle/>
                    <a:p>
                      <a:pPr marL="0" marR="0" lvl="0" indent="0" algn="ctr" defTabSz="685818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/>
                      </a:pPr>
                      <a:endParaRPr kumimoji="0" lang="en-US"/>
                    </a:p>
                  </a:txBody>
                  <a:tcPr marL="0" marR="0" marT="28388" marB="283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1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1">
                        <a:solidFill>
                          <a:srgbClr val="00B050"/>
                        </a:solidFill>
                      </a:endParaRPr>
                    </a:p>
                  </a:txBody>
                  <a:tcPr marL="0" marR="0" marT="28388" marB="2838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>
                        <a:solidFill>
                          <a:srgbClr val="00B050"/>
                        </a:solidFill>
                      </a:endParaRPr>
                    </a:p>
                  </a:txBody>
                  <a:tcPr marL="0" marR="0" marT="28388" marB="2838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5985234"/>
                  </a:ext>
                </a:extLst>
              </a:tr>
              <a:tr h="209987">
                <a:tc>
                  <a:txBody>
                    <a:bodyPr/>
                    <a:lstStyle/>
                    <a:p>
                      <a:pPr marL="0" algn="ctr" defTabSz="685818" rtl="0" eaLnBrk="1" latinLnBrk="0" hangingPunct="1"/>
                      <a:endParaRPr lang="en-US" sz="1200" b="1" kern="1200">
                        <a:solidFill>
                          <a:srgbClr val="00B05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28388" marB="283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1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1">
                        <a:solidFill>
                          <a:srgbClr val="00B050"/>
                        </a:solidFill>
                        <a:sym typeface="Wingdings" panose="05000000000000000000" pitchFamily="2" charset="2"/>
                      </a:endParaRPr>
                    </a:p>
                  </a:txBody>
                  <a:tcPr marL="0" marR="0" marT="28388" marB="2838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685818" rtl="0" eaLnBrk="1" latinLnBrk="0" hangingPunct="1"/>
                      <a:endParaRPr lang="en-US" sz="1200" b="1" kern="1200">
                        <a:solidFill>
                          <a:srgbClr val="00B05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28388" marB="2838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3705336"/>
                  </a:ext>
                </a:extLst>
              </a:tr>
              <a:tr h="209987">
                <a:tc>
                  <a:txBody>
                    <a:bodyPr/>
                    <a:lstStyle/>
                    <a:p>
                      <a:pPr marL="0" algn="ctr" defTabSz="685818" rtl="0" eaLnBrk="1" latinLnBrk="0" hangingPunct="1"/>
                      <a:endParaRPr lang="en-US" sz="1200" b="1" kern="1200">
                        <a:solidFill>
                          <a:srgbClr val="00B05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28388" marB="283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1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1">
                        <a:solidFill>
                          <a:srgbClr val="00B050"/>
                        </a:solidFill>
                        <a:sym typeface="Wingdings" panose="05000000000000000000" pitchFamily="2" charset="2"/>
                      </a:endParaRPr>
                    </a:p>
                  </a:txBody>
                  <a:tcPr marL="0" marR="0" marT="28388" marB="2838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685818" rtl="0" eaLnBrk="1" latinLnBrk="0" hangingPunct="1"/>
                      <a:endParaRPr lang="en-US" sz="1200" b="1" kern="1200">
                        <a:solidFill>
                          <a:srgbClr val="00B05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28388" marB="2838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29600"/>
                  </a:ext>
                </a:extLst>
              </a:tr>
              <a:tr h="209987">
                <a:tc>
                  <a:txBody>
                    <a:bodyPr/>
                    <a:lstStyle/>
                    <a:p>
                      <a:pPr marL="0" algn="ctr" defTabSz="685818" rtl="0" eaLnBrk="1" latinLnBrk="0" hangingPunct="1"/>
                      <a:endParaRPr lang="en-US" sz="1200" b="1" kern="1200">
                        <a:solidFill>
                          <a:srgbClr val="00B05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28388" marB="283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1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1">
                        <a:solidFill>
                          <a:srgbClr val="00B050"/>
                        </a:solidFill>
                        <a:sym typeface="Wingdings" panose="05000000000000000000" pitchFamily="2" charset="2"/>
                      </a:endParaRPr>
                    </a:p>
                  </a:txBody>
                  <a:tcPr marL="0" marR="0" marT="28388" marB="2838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685818" rtl="0" eaLnBrk="1" latinLnBrk="0" hangingPunct="1"/>
                      <a:endParaRPr lang="en-US" sz="1200" b="1" kern="1200">
                        <a:solidFill>
                          <a:srgbClr val="00B05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28388" marB="2838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4575103"/>
                  </a:ext>
                </a:extLst>
              </a:tr>
            </a:tbl>
          </a:graphicData>
        </a:graphic>
      </p:graphicFrame>
      <p:graphicFrame>
        <p:nvGraphicFramePr>
          <p:cNvPr id="51" name="Table 50">
            <a:extLst>
              <a:ext uri="{FF2B5EF4-FFF2-40B4-BE49-F238E27FC236}">
                <a16:creationId xmlns:a16="http://schemas.microsoft.com/office/drawing/2014/main" id="{BE03884E-20FE-FA67-AB6B-09E8AE9CC8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7786888"/>
              </p:ext>
            </p:extLst>
          </p:nvPr>
        </p:nvGraphicFramePr>
        <p:xfrm>
          <a:off x="534361" y="4837241"/>
          <a:ext cx="2562164" cy="1537974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562164">
                  <a:extLst>
                    <a:ext uri="{9D8B030D-6E8A-4147-A177-3AD203B41FA5}">
                      <a16:colId xmlns:a16="http://schemas.microsoft.com/office/drawing/2014/main" val="2073525523"/>
                    </a:ext>
                  </a:extLst>
                </a:gridCol>
              </a:tblGrid>
              <a:tr h="242574">
                <a:tc>
                  <a:txBody>
                    <a:bodyPr/>
                    <a:lstStyle/>
                    <a:p>
                      <a:pPr algn="l"/>
                      <a:r>
                        <a:rPr lang="en-US" sz="1100" b="1">
                          <a:solidFill>
                            <a:schemeClr val="bg1"/>
                          </a:solidFill>
                        </a:rPr>
                        <a:t>English 1 – Writing</a:t>
                      </a:r>
                    </a:p>
                  </a:txBody>
                  <a:tcPr marL="36576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5578427"/>
                  </a:ext>
                </a:extLst>
              </a:tr>
              <a:tr h="242574">
                <a:tc>
                  <a:txBody>
                    <a:bodyPr/>
                    <a:lstStyle/>
                    <a:p>
                      <a:pPr algn="l"/>
                      <a:r>
                        <a:rPr lang="en-US" sz="1100" b="1">
                          <a:solidFill>
                            <a:schemeClr val="bg1"/>
                          </a:solidFill>
                        </a:rPr>
                        <a:t>English 2 – Writing </a:t>
                      </a:r>
                    </a:p>
                  </a:txBody>
                  <a:tcPr marL="36576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1820447"/>
                  </a:ext>
                </a:extLst>
              </a:tr>
              <a:tr h="242574">
                <a:tc>
                  <a:txBody>
                    <a:bodyPr/>
                    <a:lstStyle/>
                    <a:p>
                      <a:pPr marL="0" marR="0" lvl="0" indent="0" algn="l" defTabSz="68581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>
                          <a:solidFill>
                            <a:schemeClr val="bg1"/>
                          </a:solidFill>
                        </a:rPr>
                        <a:t>Emirati studies</a:t>
                      </a:r>
                    </a:p>
                  </a:txBody>
                  <a:tcPr marL="36576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2120042"/>
                  </a:ext>
                </a:extLst>
              </a:tr>
              <a:tr h="242574"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  <a:buClr>
                          <a:srgbClr val="000000"/>
                        </a:buClr>
                        <a:buSzPct val="100000"/>
                      </a:pPr>
                      <a:r>
                        <a:rPr lang="en-US" sz="1100" b="1">
                          <a:solidFill>
                            <a:schemeClr val="bg1"/>
                          </a:solidFill>
                        </a:rPr>
                        <a:t>Innovation and Entrepreneurship</a:t>
                      </a:r>
                    </a:p>
                  </a:txBody>
                  <a:tcPr marL="36576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8311705"/>
                  </a:ext>
                </a:extLst>
              </a:tr>
              <a:tr h="242574">
                <a:tc>
                  <a:txBody>
                    <a:bodyPr/>
                    <a:lstStyle/>
                    <a:p>
                      <a:pPr marL="0" marR="0" lvl="0" indent="0" algn="l" defTabSz="68581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>
                          <a:solidFill>
                            <a:schemeClr val="bg1"/>
                          </a:solidFill>
                        </a:rPr>
                        <a:t>Psychology</a:t>
                      </a:r>
                    </a:p>
                  </a:txBody>
                  <a:tcPr marL="36576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7466061"/>
                  </a:ext>
                </a:extLst>
              </a:tr>
              <a:tr h="242574">
                <a:tc>
                  <a:txBody>
                    <a:bodyPr/>
                    <a:lstStyle/>
                    <a:p>
                      <a:pPr marL="0" marR="0" lvl="0" indent="0" algn="l" defTabSz="68581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>
                          <a:solidFill>
                            <a:schemeClr val="bg1"/>
                          </a:solidFill>
                        </a:rPr>
                        <a:t>Philosophy</a:t>
                      </a:r>
                    </a:p>
                  </a:txBody>
                  <a:tcPr marL="36576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885513"/>
                  </a:ext>
                </a:extLst>
              </a:tr>
            </a:tbl>
          </a:graphicData>
        </a:graphic>
      </p:graphicFrame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C0CAE6ED-3952-9C0E-A922-253FFD66028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Source: ZMU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EBA6D49-A121-B255-382C-7A297717613F}"/>
              </a:ext>
            </a:extLst>
          </p:cNvPr>
          <p:cNvSpPr/>
          <p:nvPr/>
        </p:nvSpPr>
        <p:spPr>
          <a:xfrm>
            <a:off x="8717819" y="2491733"/>
            <a:ext cx="3045463" cy="385656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9" tIns="72009" rIns="72009" bIns="72009" rtlCol="0" anchor="ctr"/>
          <a:lstStyle/>
          <a:p>
            <a:pPr algn="ctr">
              <a:lnSpc>
                <a:spcPct val="90000"/>
              </a:lnSpc>
              <a:buClr>
                <a:srgbClr val="000000"/>
              </a:buClr>
              <a:buSzPct val="100000"/>
            </a:pPr>
            <a:r>
              <a:rPr lang="en-US" sz="1100" b="1">
                <a:solidFill>
                  <a:schemeClr val="tx1"/>
                </a:solidFill>
              </a:rPr>
              <a:t>Focus on Regional Awareness and National Understanding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D0F785F-3352-37E3-BE7E-9AC9D5CFCCAA}"/>
              </a:ext>
            </a:extLst>
          </p:cNvPr>
          <p:cNvSpPr/>
          <p:nvPr/>
        </p:nvSpPr>
        <p:spPr>
          <a:xfrm>
            <a:off x="459569" y="2053451"/>
            <a:ext cx="2775969" cy="385656"/>
          </a:xfrm>
          <a:prstGeom prst="rect">
            <a:avLst/>
          </a:prstGeom>
          <a:solidFill>
            <a:srgbClr val="ECFF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9" tIns="72009" rIns="72009" bIns="72009" rtlCol="0" anchor="ctr"/>
          <a:lstStyle/>
          <a:p>
            <a:pPr>
              <a:lnSpc>
                <a:spcPct val="90000"/>
              </a:lnSpc>
              <a:buClr>
                <a:srgbClr val="000000"/>
              </a:buClr>
              <a:buSzPct val="100000"/>
            </a:pPr>
            <a:r>
              <a:rPr lang="en-US" sz="1200" b="1">
                <a:solidFill>
                  <a:schemeClr val="tx1"/>
                </a:solidFill>
              </a:rPr>
              <a:t>English 2 – Writing 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86AD0DE-4C16-7442-B069-FE987D9186D4}"/>
              </a:ext>
            </a:extLst>
          </p:cNvPr>
          <p:cNvSpPr/>
          <p:nvPr/>
        </p:nvSpPr>
        <p:spPr>
          <a:xfrm>
            <a:off x="8717819" y="2058730"/>
            <a:ext cx="3045463" cy="385656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9" tIns="72009" rIns="72009" bIns="72009" rtlCol="0" anchor="ctr"/>
          <a:lstStyle/>
          <a:p>
            <a:pPr algn="ctr">
              <a:lnSpc>
                <a:spcPct val="90000"/>
              </a:lnSpc>
              <a:buClr>
                <a:srgbClr val="000000"/>
              </a:buClr>
              <a:buSzPct val="100000"/>
            </a:pPr>
            <a:r>
              <a:rPr lang="en-US" sz="1100" b="1">
                <a:solidFill>
                  <a:schemeClr val="tx1"/>
                </a:solidFill>
              </a:rPr>
              <a:t>Focus on Leadership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5A8F908-A6D4-0E60-D327-CBEFB7C36BF9}"/>
              </a:ext>
            </a:extLst>
          </p:cNvPr>
          <p:cNvSpPr/>
          <p:nvPr/>
        </p:nvSpPr>
        <p:spPr>
          <a:xfrm>
            <a:off x="459569" y="1625729"/>
            <a:ext cx="2775969" cy="385656"/>
          </a:xfrm>
          <a:prstGeom prst="rect">
            <a:avLst/>
          </a:prstGeom>
          <a:solidFill>
            <a:srgbClr val="ECFF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9" tIns="72009" rIns="72009" bIns="72009" rtlCol="0" anchor="ctr"/>
          <a:lstStyle/>
          <a:p>
            <a:pPr>
              <a:lnSpc>
                <a:spcPct val="90000"/>
              </a:lnSpc>
              <a:buClr>
                <a:srgbClr val="000000"/>
              </a:buClr>
              <a:buSzPct val="100000"/>
            </a:pPr>
            <a:r>
              <a:rPr lang="en-US" sz="1200" b="1">
                <a:solidFill>
                  <a:schemeClr val="tx1"/>
                </a:solidFill>
              </a:rPr>
              <a:t>English 1 – Writing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E6E42AD-E128-622D-B883-2410349ABF40}"/>
              </a:ext>
            </a:extLst>
          </p:cNvPr>
          <p:cNvSpPr/>
          <p:nvPr/>
        </p:nvSpPr>
        <p:spPr>
          <a:xfrm>
            <a:off x="8717819" y="1625729"/>
            <a:ext cx="3045463" cy="385656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9" tIns="72009" rIns="72009" bIns="72009" rtlCol="0" anchor="ctr"/>
          <a:lstStyle/>
          <a:p>
            <a:pPr algn="ctr">
              <a:lnSpc>
                <a:spcPct val="90000"/>
              </a:lnSpc>
              <a:buClr>
                <a:srgbClr val="000000"/>
              </a:buClr>
              <a:buSzPct val="100000"/>
            </a:pPr>
            <a:r>
              <a:rPr lang="en-US" sz="1100" b="1">
                <a:solidFill>
                  <a:schemeClr val="tx1"/>
                </a:solidFill>
              </a:rPr>
              <a:t>Focus on Leadership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E84542F-8D45-191A-3501-12906C13A483}"/>
              </a:ext>
            </a:extLst>
          </p:cNvPr>
          <p:cNvSpPr txBox="1"/>
          <p:nvPr/>
        </p:nvSpPr>
        <p:spPr>
          <a:xfrm>
            <a:off x="2028383" y="1835560"/>
            <a:ext cx="1162824" cy="14542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90000"/>
              </a:lnSpc>
              <a:buClr>
                <a:srgbClr val="000000"/>
              </a:buClr>
              <a:buSzPct val="100000"/>
            </a:pPr>
            <a:r>
              <a:rPr lang="en-US" sz="1050" b="1" i="1">
                <a:solidFill>
                  <a:srgbClr val="00B050"/>
                </a:solidFill>
              </a:rPr>
              <a:t>Implemented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19325DA-84A1-5F41-39B9-7998CED36E7A}"/>
              </a:ext>
            </a:extLst>
          </p:cNvPr>
          <p:cNvSpPr txBox="1"/>
          <p:nvPr/>
        </p:nvSpPr>
        <p:spPr>
          <a:xfrm>
            <a:off x="389709" y="1310509"/>
            <a:ext cx="2535647" cy="2743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buClr>
                <a:srgbClr val="000000"/>
              </a:buClr>
              <a:buSzPct val="100000"/>
            </a:pPr>
            <a:r>
              <a:rPr lang="en-US" sz="1400" b="1"/>
              <a:t>ZMU IOC GenEd Courses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0160289-8AC7-3882-62BC-C7611D379ACF}"/>
              </a:ext>
            </a:extLst>
          </p:cNvPr>
          <p:cNvSpPr txBox="1"/>
          <p:nvPr/>
        </p:nvSpPr>
        <p:spPr>
          <a:xfrm>
            <a:off x="3349438" y="1310509"/>
            <a:ext cx="2243966" cy="2743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buClr>
                <a:srgbClr val="000000"/>
              </a:buClr>
              <a:buSzPct val="100000"/>
            </a:pPr>
            <a:r>
              <a:rPr lang="en-US" sz="1400" b="1"/>
              <a:t>Progress Update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F132A1F-7486-DEB8-C8D9-8BB9455690F1}"/>
              </a:ext>
            </a:extLst>
          </p:cNvPr>
          <p:cNvSpPr/>
          <p:nvPr/>
        </p:nvSpPr>
        <p:spPr>
          <a:xfrm>
            <a:off x="463251" y="2908895"/>
            <a:ext cx="2775969" cy="38565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9" tIns="72009" rIns="72009" bIns="72009" rtlCol="0" anchor="ctr"/>
          <a:lstStyle/>
          <a:p>
            <a:pPr>
              <a:lnSpc>
                <a:spcPct val="90000"/>
              </a:lnSpc>
              <a:buClr>
                <a:srgbClr val="000000"/>
              </a:buClr>
              <a:buSzPct val="100000"/>
            </a:pPr>
            <a:r>
              <a:rPr lang="en-US" sz="1200" b="1">
                <a:solidFill>
                  <a:schemeClr val="tx1"/>
                </a:solidFill>
              </a:rPr>
              <a:t>Innovation and Entrepreneurship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DC2C180-D03F-EB57-080A-8AC6D7183423}"/>
              </a:ext>
            </a:extLst>
          </p:cNvPr>
          <p:cNvSpPr txBox="1"/>
          <p:nvPr/>
        </p:nvSpPr>
        <p:spPr>
          <a:xfrm>
            <a:off x="8717819" y="1310509"/>
            <a:ext cx="2243966" cy="2743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buClr>
                <a:srgbClr val="000000"/>
              </a:buClr>
              <a:buSzPct val="100000"/>
            </a:pPr>
            <a:r>
              <a:rPr lang="en-US" sz="1400" b="1"/>
              <a:t>Military Context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7F27D9F-57DE-CE95-2008-2D24540C4B21}"/>
              </a:ext>
            </a:extLst>
          </p:cNvPr>
          <p:cNvSpPr/>
          <p:nvPr/>
        </p:nvSpPr>
        <p:spPr>
          <a:xfrm>
            <a:off x="463251" y="2481173"/>
            <a:ext cx="2775969" cy="38565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9" tIns="72009" rIns="72009" bIns="72009" rtlCol="0" anchor="ctr"/>
          <a:lstStyle/>
          <a:p>
            <a:pPr>
              <a:lnSpc>
                <a:spcPct val="90000"/>
              </a:lnSpc>
              <a:buClr>
                <a:srgbClr val="000000"/>
              </a:buClr>
              <a:buSzPct val="100000"/>
            </a:pPr>
            <a:r>
              <a:rPr lang="en-US" sz="1200" b="1">
                <a:solidFill>
                  <a:schemeClr val="tx1"/>
                </a:solidFill>
              </a:rPr>
              <a:t>Emirati Studies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5E0D1E6-E37E-4D1A-A73A-A2C15DA1D371}"/>
              </a:ext>
            </a:extLst>
          </p:cNvPr>
          <p:cNvSpPr/>
          <p:nvPr/>
        </p:nvSpPr>
        <p:spPr>
          <a:xfrm>
            <a:off x="3353120" y="2481172"/>
            <a:ext cx="5266768" cy="166686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9" tIns="72009" rIns="72009" bIns="72009" rtlCol="0" anchor="ctr"/>
          <a:lstStyle/>
          <a:p>
            <a:pPr>
              <a:spcAft>
                <a:spcPts val="400"/>
              </a:spcAft>
              <a:buClr>
                <a:srgbClr val="000000"/>
              </a:buClr>
              <a:buSzPct val="100000"/>
            </a:pPr>
            <a:r>
              <a:rPr lang="en-US" sz="1100">
                <a:solidFill>
                  <a:schemeClr val="tx1"/>
                </a:solidFill>
              </a:rPr>
              <a:t>SUAD assigned to </a:t>
            </a:r>
            <a:r>
              <a:rPr lang="en-US" sz="1100" b="1">
                <a:solidFill>
                  <a:schemeClr val="tx1"/>
                </a:solidFill>
              </a:rPr>
              <a:t>design course in 2026, </a:t>
            </a:r>
            <a:r>
              <a:rPr lang="en-US" sz="1100">
                <a:solidFill>
                  <a:schemeClr val="tx1"/>
                </a:solidFill>
              </a:rPr>
              <a:t>to be piloted by </a:t>
            </a:r>
            <a:r>
              <a:rPr lang="en-US" sz="1100" b="1">
                <a:solidFill>
                  <a:schemeClr val="tx1"/>
                </a:solidFill>
              </a:rPr>
              <a:t>all APs in 2027</a:t>
            </a:r>
            <a:endParaRPr lang="en-US" sz="1100">
              <a:solidFill>
                <a:schemeClr val="tx1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A7DCE7E-4DFA-5C2F-6874-7412F3D72143}"/>
              </a:ext>
            </a:extLst>
          </p:cNvPr>
          <p:cNvSpPr/>
          <p:nvPr/>
        </p:nvSpPr>
        <p:spPr>
          <a:xfrm>
            <a:off x="8717819" y="2921649"/>
            <a:ext cx="3045463" cy="385656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9" tIns="72009" rIns="72009" bIns="72009" rtlCol="0" anchor="ctr"/>
          <a:lstStyle/>
          <a:p>
            <a:pPr algn="ctr">
              <a:lnSpc>
                <a:spcPct val="90000"/>
              </a:lnSpc>
              <a:buClr>
                <a:srgbClr val="000000"/>
              </a:buClr>
              <a:buSzPct val="100000"/>
            </a:pPr>
            <a:r>
              <a:rPr lang="en-US" sz="1100" b="1">
                <a:solidFill>
                  <a:schemeClr val="tx1"/>
                </a:solidFill>
              </a:rPr>
              <a:t>Focus on Leadership and innovation in military relevant settings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DBF5E13-8EF2-EC4C-A5A4-C2E53D9B8303}"/>
              </a:ext>
            </a:extLst>
          </p:cNvPr>
          <p:cNvSpPr txBox="1"/>
          <p:nvPr/>
        </p:nvSpPr>
        <p:spPr>
          <a:xfrm>
            <a:off x="2028383" y="2267322"/>
            <a:ext cx="1162824" cy="14542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90000"/>
              </a:lnSpc>
              <a:buClr>
                <a:srgbClr val="000000"/>
              </a:buClr>
              <a:buSzPct val="100000"/>
            </a:pPr>
            <a:r>
              <a:rPr lang="en-US" sz="1050" b="1" i="1">
                <a:solidFill>
                  <a:srgbClr val="00B050"/>
                </a:solidFill>
              </a:rPr>
              <a:t>Implemented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ED199BB-1082-B04C-EB9B-7701DA40287B}"/>
              </a:ext>
            </a:extLst>
          </p:cNvPr>
          <p:cNvSpPr/>
          <p:nvPr/>
        </p:nvSpPr>
        <p:spPr>
          <a:xfrm>
            <a:off x="463251" y="3764339"/>
            <a:ext cx="2775969" cy="38565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9" tIns="72009" rIns="72009" bIns="72009" rtlCol="0" anchor="ctr"/>
          <a:lstStyle/>
          <a:p>
            <a:pPr>
              <a:lnSpc>
                <a:spcPct val="90000"/>
              </a:lnSpc>
              <a:buClr>
                <a:srgbClr val="000000"/>
              </a:buClr>
              <a:buSzPct val="100000"/>
            </a:pPr>
            <a:r>
              <a:rPr lang="en-US" sz="1200" b="1">
                <a:solidFill>
                  <a:schemeClr val="tx1"/>
                </a:solidFill>
              </a:rPr>
              <a:t>Philosophy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DA36D19-49DC-5F52-0644-5B37AEF8D01C}"/>
              </a:ext>
            </a:extLst>
          </p:cNvPr>
          <p:cNvSpPr/>
          <p:nvPr/>
        </p:nvSpPr>
        <p:spPr>
          <a:xfrm>
            <a:off x="463251" y="3336617"/>
            <a:ext cx="2775969" cy="38565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9" tIns="72009" rIns="72009" bIns="72009" rtlCol="0" anchor="ctr"/>
          <a:lstStyle/>
          <a:p>
            <a:pPr>
              <a:lnSpc>
                <a:spcPct val="90000"/>
              </a:lnSpc>
              <a:buClr>
                <a:srgbClr val="000000"/>
              </a:buClr>
              <a:buSzPct val="100000"/>
            </a:pPr>
            <a:r>
              <a:rPr lang="en-US" sz="1200" b="1">
                <a:solidFill>
                  <a:schemeClr val="tx1"/>
                </a:solidFill>
              </a:rPr>
              <a:t>Psychology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14EFB5A-1FA0-2E6C-AC24-EF8D3E05662F}"/>
              </a:ext>
            </a:extLst>
          </p:cNvPr>
          <p:cNvSpPr/>
          <p:nvPr/>
        </p:nvSpPr>
        <p:spPr>
          <a:xfrm>
            <a:off x="8717819" y="3764339"/>
            <a:ext cx="3045463" cy="385656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9" tIns="72009" rIns="72009" bIns="72009" rtlCol="0" anchor="ctr"/>
          <a:lstStyle/>
          <a:p>
            <a:pPr algn="ctr">
              <a:lnSpc>
                <a:spcPct val="90000"/>
              </a:lnSpc>
              <a:buClr>
                <a:srgbClr val="000000"/>
              </a:buClr>
              <a:buSzPct val="100000"/>
            </a:pPr>
            <a:r>
              <a:rPr lang="en-US" sz="1100" b="1">
                <a:solidFill>
                  <a:schemeClr val="tx1"/>
                </a:solidFill>
              </a:rPr>
              <a:t>Focus on situational ethics with military relevance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1AA924B-75AB-7DBA-C6A0-42758D5AC90B}"/>
              </a:ext>
            </a:extLst>
          </p:cNvPr>
          <p:cNvSpPr/>
          <p:nvPr/>
        </p:nvSpPr>
        <p:spPr>
          <a:xfrm>
            <a:off x="8717819" y="3342994"/>
            <a:ext cx="3045463" cy="385656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9" tIns="72009" rIns="72009" bIns="72009" rtlCol="0" anchor="ctr"/>
          <a:lstStyle/>
          <a:p>
            <a:pPr algn="ctr">
              <a:lnSpc>
                <a:spcPct val="90000"/>
              </a:lnSpc>
              <a:buClr>
                <a:srgbClr val="000000"/>
              </a:buClr>
              <a:buSzPct val="100000"/>
            </a:pPr>
            <a:r>
              <a:rPr lang="en-US" sz="1100" b="1">
                <a:solidFill>
                  <a:schemeClr val="tx1"/>
                </a:solidFill>
              </a:rPr>
              <a:t>Focus on critical thinking in </a:t>
            </a:r>
            <a:r>
              <a:rPr lang="en-US" sz="1100" b="1" err="1">
                <a:solidFill>
                  <a:schemeClr val="tx1"/>
                </a:solidFill>
              </a:rPr>
              <a:t>defence</a:t>
            </a:r>
            <a:r>
              <a:rPr lang="en-US" sz="1100" b="1">
                <a:solidFill>
                  <a:schemeClr val="tx1"/>
                </a:solidFill>
              </a:rPr>
              <a:t>-adjacent environments</a:t>
            </a:r>
          </a:p>
        </p:txBody>
      </p:sp>
      <p:graphicFrame>
        <p:nvGraphicFramePr>
          <p:cNvPr id="27" name="Table 5">
            <a:extLst>
              <a:ext uri="{FF2B5EF4-FFF2-40B4-BE49-F238E27FC236}">
                <a16:creationId xmlns:a16="http://schemas.microsoft.com/office/drawing/2014/main" id="{4186949D-BB67-8B40-F355-ADB8665509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6123001"/>
              </p:ext>
            </p:extLst>
          </p:nvPr>
        </p:nvGraphicFramePr>
        <p:xfrm>
          <a:off x="9212809" y="4702528"/>
          <a:ext cx="2652087" cy="1662352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884029">
                  <a:extLst>
                    <a:ext uri="{9D8B030D-6E8A-4147-A177-3AD203B41FA5}">
                      <a16:colId xmlns:a16="http://schemas.microsoft.com/office/drawing/2014/main" val="2210222615"/>
                    </a:ext>
                  </a:extLst>
                </a:gridCol>
                <a:gridCol w="884029">
                  <a:extLst>
                    <a:ext uri="{9D8B030D-6E8A-4147-A177-3AD203B41FA5}">
                      <a16:colId xmlns:a16="http://schemas.microsoft.com/office/drawing/2014/main" val="4219617975"/>
                    </a:ext>
                  </a:extLst>
                </a:gridCol>
                <a:gridCol w="884029">
                  <a:extLst>
                    <a:ext uri="{9D8B030D-6E8A-4147-A177-3AD203B41FA5}">
                      <a16:colId xmlns:a16="http://schemas.microsoft.com/office/drawing/2014/main" val="92206699"/>
                    </a:ext>
                  </a:extLst>
                </a:gridCol>
              </a:tblGrid>
              <a:tr h="209987">
                <a:tc>
                  <a:txBody>
                    <a:bodyPr/>
                    <a:lstStyle/>
                    <a:p>
                      <a:pPr algn="ctr"/>
                      <a:r>
                        <a:rPr lang="en-US" sz="1100" b="1">
                          <a:solidFill>
                            <a:schemeClr val="tx1"/>
                          </a:solidFill>
                        </a:rPr>
                        <a:t>Y1</a:t>
                      </a:r>
                    </a:p>
                  </a:txBody>
                  <a:tcPr marL="0" marR="0" marT="28388" marB="283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1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E1E1E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+mn-ea"/>
                          <a:cs typeface="+mn-cs"/>
                        </a:rPr>
                        <a:t>Y2</a:t>
                      </a:r>
                    </a:p>
                  </a:txBody>
                  <a:tcPr marL="0" marR="0" marT="28388" marB="2838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1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E1E1E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+mn-ea"/>
                          <a:cs typeface="+mn-cs"/>
                        </a:rPr>
                        <a:t>Y3</a:t>
                      </a:r>
                    </a:p>
                  </a:txBody>
                  <a:tcPr marL="0" marR="0" marT="28388" marB="2838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9844671"/>
                  </a:ext>
                </a:extLst>
              </a:tr>
              <a:tr h="209987">
                <a:tc>
                  <a:txBody>
                    <a:bodyPr/>
                    <a:lstStyle/>
                    <a:p>
                      <a:pPr marL="0" marR="0" lvl="0" indent="0" algn="ctr" defTabSz="68581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>
                          <a:solidFill>
                            <a:srgbClr val="00B050"/>
                          </a:solidFill>
                          <a:sym typeface="Wingdings" panose="05000000000000000000" pitchFamily="2" charset="2"/>
                        </a:rPr>
                        <a:t></a:t>
                      </a:r>
                      <a:endParaRPr lang="en-US" sz="1200" b="1">
                        <a:solidFill>
                          <a:srgbClr val="00B050"/>
                        </a:solidFill>
                      </a:endParaRPr>
                    </a:p>
                  </a:txBody>
                  <a:tcPr marL="0" marR="0" marT="28388" marB="283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>
                        <a:solidFill>
                          <a:srgbClr val="00B050"/>
                        </a:solidFill>
                      </a:endParaRPr>
                    </a:p>
                  </a:txBody>
                  <a:tcPr marL="0" marR="0" marT="28388" marB="2838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>
                        <a:solidFill>
                          <a:srgbClr val="00B050"/>
                        </a:solidFill>
                      </a:endParaRPr>
                    </a:p>
                  </a:txBody>
                  <a:tcPr marL="0" marR="0" marT="28388" marB="2838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8998229"/>
                  </a:ext>
                </a:extLst>
              </a:tr>
              <a:tr h="209987">
                <a:tc>
                  <a:txBody>
                    <a:bodyPr/>
                    <a:lstStyle/>
                    <a:p>
                      <a:pPr marL="0" marR="0" lvl="0" indent="0" algn="ctr" defTabSz="68581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>
                          <a:solidFill>
                            <a:srgbClr val="00B050"/>
                          </a:solidFill>
                          <a:sym typeface="Wingdings" panose="05000000000000000000" pitchFamily="2" charset="2"/>
                        </a:rPr>
                        <a:t></a:t>
                      </a:r>
                      <a:endParaRPr lang="en-US" sz="1200" b="1">
                        <a:solidFill>
                          <a:srgbClr val="00B050"/>
                        </a:solidFill>
                      </a:endParaRPr>
                    </a:p>
                  </a:txBody>
                  <a:tcPr marL="0" marR="0" marT="28388" marB="283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>
                        <a:solidFill>
                          <a:srgbClr val="00B050"/>
                        </a:solidFill>
                      </a:endParaRPr>
                    </a:p>
                  </a:txBody>
                  <a:tcPr marL="0" marR="0" marT="28388" marB="2838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>
                        <a:solidFill>
                          <a:srgbClr val="00B050"/>
                        </a:solidFill>
                      </a:endParaRPr>
                    </a:p>
                  </a:txBody>
                  <a:tcPr marL="0" marR="0" marT="28388" marB="2838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7121869"/>
                  </a:ext>
                </a:extLst>
              </a:tr>
              <a:tr h="209987">
                <a:tc>
                  <a:txBody>
                    <a:bodyPr/>
                    <a:lstStyle/>
                    <a:p>
                      <a:pPr marL="0" marR="0" lvl="0" indent="0" algn="ctr" defTabSz="68581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>
                          <a:solidFill>
                            <a:srgbClr val="00B050"/>
                          </a:solidFill>
                          <a:sym typeface="Wingdings" panose="05000000000000000000" pitchFamily="2" charset="2"/>
                        </a:rPr>
                        <a:t></a:t>
                      </a:r>
                      <a:endParaRPr lang="en-US" sz="1200" b="1">
                        <a:solidFill>
                          <a:srgbClr val="00B050"/>
                        </a:solidFill>
                      </a:endParaRPr>
                    </a:p>
                  </a:txBody>
                  <a:tcPr marL="0" marR="0" marT="28388" marB="283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1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1">
                        <a:solidFill>
                          <a:srgbClr val="00B050"/>
                        </a:solidFill>
                      </a:endParaRPr>
                    </a:p>
                  </a:txBody>
                  <a:tcPr marL="0" marR="0" marT="28388" marB="2838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>
                        <a:solidFill>
                          <a:srgbClr val="00B050"/>
                        </a:solidFill>
                      </a:endParaRPr>
                    </a:p>
                  </a:txBody>
                  <a:tcPr marL="0" marR="0" marT="28388" marB="2838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5985234"/>
                  </a:ext>
                </a:extLst>
              </a:tr>
              <a:tr h="209987">
                <a:tc>
                  <a:txBody>
                    <a:bodyPr/>
                    <a:lstStyle/>
                    <a:p>
                      <a:pPr marL="0" marR="0" lvl="0" indent="0" algn="ctr" defTabSz="68581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kumimoji="0" lang="en-US" sz="12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Arial" panose="020B0604020202020204"/>
                        <a:ea typeface="+mn-ea"/>
                        <a:cs typeface="+mn-cs"/>
                      </a:endParaRPr>
                    </a:p>
                  </a:txBody>
                  <a:tcPr marL="0" marR="0" marT="28388" marB="283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1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1">
                        <a:solidFill>
                          <a:srgbClr val="00B050"/>
                        </a:solidFill>
                      </a:endParaRPr>
                    </a:p>
                  </a:txBody>
                  <a:tcPr marL="0" marR="0" marT="28388" marB="2838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685818" rtl="0" eaLnBrk="1" latinLnBrk="0" hangingPunct="1"/>
                      <a:endParaRPr lang="en-US" sz="1200" b="1" kern="1200">
                        <a:solidFill>
                          <a:srgbClr val="00B05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28388" marB="2838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3705336"/>
                  </a:ext>
                </a:extLst>
              </a:tr>
              <a:tr h="209987">
                <a:tc>
                  <a:txBody>
                    <a:bodyPr/>
                    <a:lstStyle/>
                    <a:p>
                      <a:pPr marL="0" marR="0" lvl="0" indent="0" algn="ctr" defTabSz="68581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kumimoji="0" lang="en-US" sz="12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Arial" panose="020B0604020202020204"/>
                        <a:ea typeface="+mn-ea"/>
                        <a:cs typeface="+mn-cs"/>
                      </a:endParaRPr>
                    </a:p>
                  </a:txBody>
                  <a:tcPr marL="0" marR="0" marT="28388" marB="283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1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1">
                        <a:solidFill>
                          <a:srgbClr val="00B050"/>
                        </a:solidFill>
                      </a:endParaRPr>
                    </a:p>
                  </a:txBody>
                  <a:tcPr marL="0" marR="0" marT="28388" marB="2838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685818" rtl="0" eaLnBrk="1" latinLnBrk="0" hangingPunct="1"/>
                      <a:endParaRPr lang="en-US" sz="1200" b="1" kern="1200">
                        <a:solidFill>
                          <a:srgbClr val="00B05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28388" marB="2838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1941526"/>
                  </a:ext>
                </a:extLst>
              </a:tr>
              <a:tr h="209987">
                <a:tc>
                  <a:txBody>
                    <a:bodyPr/>
                    <a:lstStyle/>
                    <a:p>
                      <a:pPr marL="0" algn="ctr" defTabSz="685818" rtl="0" eaLnBrk="1" latinLnBrk="0" hangingPunct="1"/>
                      <a:endParaRPr lang="en-US" sz="1200" b="1" kern="1200">
                        <a:solidFill>
                          <a:srgbClr val="00B05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28388" marB="283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1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>
                          <a:solidFill>
                            <a:srgbClr val="00B050"/>
                          </a:solidFill>
                          <a:sym typeface="Wingdings" panose="05000000000000000000" pitchFamily="2" charset="2"/>
                        </a:rPr>
                        <a:t></a:t>
                      </a:r>
                      <a:endParaRPr lang="en-US" sz="1200" b="1">
                        <a:solidFill>
                          <a:srgbClr val="00B050"/>
                        </a:solidFill>
                      </a:endParaRPr>
                    </a:p>
                  </a:txBody>
                  <a:tcPr marL="0" marR="0" marT="28388" marB="2838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685818" rtl="0" eaLnBrk="1" latinLnBrk="0" hangingPunct="1"/>
                      <a:endParaRPr lang="en-US" sz="1200" b="1" kern="1200">
                        <a:solidFill>
                          <a:srgbClr val="00B05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28388" marB="2838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5352078"/>
                  </a:ext>
                </a:extLst>
              </a:tr>
            </a:tbl>
          </a:graphicData>
        </a:graphic>
      </p:graphicFrame>
      <p:sp>
        <p:nvSpPr>
          <p:cNvPr id="33" name="Rectangle 32">
            <a:extLst>
              <a:ext uri="{FF2B5EF4-FFF2-40B4-BE49-F238E27FC236}">
                <a16:creationId xmlns:a16="http://schemas.microsoft.com/office/drawing/2014/main" id="{BC26BC6E-510C-43D9-4464-2F09C1DD7A42}"/>
              </a:ext>
            </a:extLst>
          </p:cNvPr>
          <p:cNvSpPr/>
          <p:nvPr/>
        </p:nvSpPr>
        <p:spPr>
          <a:xfrm>
            <a:off x="5968112" y="4206932"/>
            <a:ext cx="3410240" cy="2281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9" tIns="72009" rIns="72009" bIns="72009" rtlCol="0" anchor="ctr"/>
          <a:lstStyle/>
          <a:p>
            <a:pPr algn="ctr">
              <a:lnSpc>
                <a:spcPct val="90000"/>
              </a:lnSpc>
            </a:pPr>
            <a:r>
              <a:rPr lang="en-US" sz="1200" b="1" u="sng">
                <a:solidFill>
                  <a:schemeClr val="tx1"/>
                </a:solidFill>
              </a:rPr>
              <a:t>Cadet Cohort Teaching Year</a:t>
            </a:r>
            <a:r>
              <a:rPr lang="en-US" sz="1200" b="1">
                <a:solidFill>
                  <a:schemeClr val="tx1"/>
                </a:solidFill>
              </a:rPr>
              <a:t> </a:t>
            </a:r>
            <a:r>
              <a:rPr lang="en-US" sz="1200" b="1">
                <a:solidFill>
                  <a:schemeClr val="bg1">
                    <a:lumMod val="75000"/>
                  </a:schemeClr>
                </a:solidFill>
              </a:rPr>
              <a:t>(</a:t>
            </a:r>
            <a:r>
              <a:rPr lang="en-US" sz="1200" b="1" i="1">
                <a:solidFill>
                  <a:schemeClr val="bg1">
                    <a:lumMod val="75000"/>
                  </a:schemeClr>
                </a:solidFill>
              </a:rPr>
              <a:t>Preliminary)</a:t>
            </a:r>
            <a:endParaRPr lang="en-US" sz="1200" b="1" u="sng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771D36F-15E2-944F-2255-F3223025048D}"/>
              </a:ext>
            </a:extLst>
          </p:cNvPr>
          <p:cNvSpPr/>
          <p:nvPr/>
        </p:nvSpPr>
        <p:spPr>
          <a:xfrm>
            <a:off x="3978069" y="4427457"/>
            <a:ext cx="1446275" cy="2281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9" tIns="72009" rIns="72009" bIns="72009" rtlCol="0" anchor="ctr"/>
          <a:lstStyle/>
          <a:p>
            <a:pPr algn="ctr">
              <a:lnSpc>
                <a:spcPct val="90000"/>
              </a:lnSpc>
            </a:pPr>
            <a:r>
              <a:rPr lang="en-US" sz="1100" b="1">
                <a:solidFill>
                  <a:schemeClr val="tx1"/>
                </a:solidFill>
              </a:rPr>
              <a:t>2025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7915792-4561-31C5-FF9E-4CF946EBAB39}"/>
              </a:ext>
            </a:extLst>
          </p:cNvPr>
          <p:cNvSpPr/>
          <p:nvPr/>
        </p:nvSpPr>
        <p:spPr>
          <a:xfrm>
            <a:off x="9815715" y="4427457"/>
            <a:ext cx="1446275" cy="2281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9" tIns="72009" rIns="72009" bIns="72009" rtlCol="0" anchor="ctr"/>
          <a:lstStyle/>
          <a:p>
            <a:pPr algn="ctr">
              <a:lnSpc>
                <a:spcPct val="90000"/>
              </a:lnSpc>
            </a:pPr>
            <a:r>
              <a:rPr lang="en-US" sz="1100" b="1">
                <a:solidFill>
                  <a:schemeClr val="tx1"/>
                </a:solidFill>
              </a:rPr>
              <a:t>2027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A9400EB-74ED-C0E2-8F94-45F5054046DE}"/>
              </a:ext>
            </a:extLst>
          </p:cNvPr>
          <p:cNvGrpSpPr/>
          <p:nvPr/>
        </p:nvGrpSpPr>
        <p:grpSpPr>
          <a:xfrm>
            <a:off x="4172651" y="6407787"/>
            <a:ext cx="2652088" cy="369332"/>
            <a:chOff x="-182942" y="6146159"/>
            <a:chExt cx="2671800" cy="351429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E8F312F-1A52-144B-B68A-09F18D23FA32}"/>
                </a:ext>
              </a:extLst>
            </p:cNvPr>
            <p:cNvSpPr/>
            <p:nvPr/>
          </p:nvSpPr>
          <p:spPr>
            <a:xfrm>
              <a:off x="-182942" y="6146159"/>
              <a:ext cx="2671800" cy="35142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0" rIns="0"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13100D"/>
                </a:buClr>
                <a:buSzPct val="100000"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1E1E1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ZMU IOC GenEd Concept and Courses agreed to by RA, KU, and SUAD</a:t>
              </a:r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F95AB940-55A8-85BA-9083-444456316EC2}"/>
                </a:ext>
              </a:extLst>
            </p:cNvPr>
            <p:cNvSpPr/>
            <p:nvPr/>
          </p:nvSpPr>
          <p:spPr>
            <a:xfrm>
              <a:off x="-62276" y="6240854"/>
              <a:ext cx="216325" cy="162039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Wingdings" panose="05000000000000000000" pitchFamily="2" charset="2"/>
              </a:endParaRPr>
            </a:p>
          </p:txBody>
        </p:sp>
      </p:grpSp>
      <p:sp>
        <p:nvSpPr>
          <p:cNvPr id="52" name="Rectangle 51">
            <a:extLst>
              <a:ext uri="{FF2B5EF4-FFF2-40B4-BE49-F238E27FC236}">
                <a16:creationId xmlns:a16="http://schemas.microsoft.com/office/drawing/2014/main" id="{C3440F76-BBEE-DAB4-04EF-B54004A2D0D1}"/>
              </a:ext>
            </a:extLst>
          </p:cNvPr>
          <p:cNvSpPr/>
          <p:nvPr/>
        </p:nvSpPr>
        <p:spPr>
          <a:xfrm>
            <a:off x="6896892" y="4427457"/>
            <a:ext cx="1446275" cy="2281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9" tIns="72009" rIns="72009" bIns="72009" rtlCol="0" anchor="ctr"/>
          <a:lstStyle/>
          <a:p>
            <a:pPr algn="ctr">
              <a:lnSpc>
                <a:spcPct val="90000"/>
              </a:lnSpc>
            </a:pPr>
            <a:r>
              <a:rPr lang="en-US" sz="1100" b="1">
                <a:solidFill>
                  <a:schemeClr val="tx1"/>
                </a:solidFill>
              </a:rPr>
              <a:t>2026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FE8EBA6F-7FA5-294B-D996-8FC9FB856E0A}"/>
              </a:ext>
            </a:extLst>
          </p:cNvPr>
          <p:cNvSpPr/>
          <p:nvPr/>
        </p:nvSpPr>
        <p:spPr>
          <a:xfrm>
            <a:off x="397439" y="1002037"/>
            <a:ext cx="9529762" cy="193899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</a:bodyPr>
          <a:lstStyle/>
          <a:p>
            <a:pPr lvl="0">
              <a:lnSpc>
                <a:spcPct val="90000"/>
              </a:lnSpc>
              <a:defRPr/>
            </a:pPr>
            <a:r>
              <a:rPr lang="en-US" sz="1400" b="1">
                <a:solidFill>
                  <a:srgbClr val="1E1E1E"/>
                </a:solidFill>
                <a:latin typeface="Arial" panose="020B0604020202020204" pitchFamily="34" charset="0"/>
              </a:rPr>
              <a:t>ZMU IOC General Education Development Strategy 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920E097-42FB-50ED-4D6A-5B0B74FAA5F4}"/>
              </a:ext>
            </a:extLst>
          </p:cNvPr>
          <p:cNvGrpSpPr/>
          <p:nvPr/>
        </p:nvGrpSpPr>
        <p:grpSpPr>
          <a:xfrm>
            <a:off x="7023608" y="6553200"/>
            <a:ext cx="1792128" cy="369332"/>
            <a:chOff x="8492492" y="6374829"/>
            <a:chExt cx="1792128" cy="369332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4A7B95F-4905-32BB-9BCE-1B4D3AF0A23D}"/>
                </a:ext>
              </a:extLst>
            </p:cNvPr>
            <p:cNvSpPr txBox="1"/>
            <p:nvPr/>
          </p:nvSpPr>
          <p:spPr>
            <a:xfrm>
              <a:off x="8492492" y="6374829"/>
              <a:ext cx="471132" cy="369332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marL="0" marR="0" lvl="0" indent="0" algn="ctr" defTabSz="68581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  <a:sym typeface="Wingdings" panose="05000000000000000000" pitchFamily="2" charset="2"/>
                </a:rPr>
                <a:t></a:t>
              </a:r>
              <a:endPara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57701CA3-7596-3FB0-B54B-5B3CD4DF47CF}"/>
                </a:ext>
              </a:extLst>
            </p:cNvPr>
            <p:cNvSpPr txBox="1"/>
            <p:nvPr/>
          </p:nvSpPr>
          <p:spPr>
            <a:xfrm>
              <a:off x="8871168" y="6483321"/>
              <a:ext cx="1413452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lang="en-US" sz="1000" b="1" i="1"/>
                <a:t>Piloted by SUAD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5458D9D-D5AF-C25F-99B6-4E592E399338}"/>
              </a:ext>
            </a:extLst>
          </p:cNvPr>
          <p:cNvGrpSpPr/>
          <p:nvPr/>
        </p:nvGrpSpPr>
        <p:grpSpPr>
          <a:xfrm>
            <a:off x="7023608" y="6375400"/>
            <a:ext cx="1911743" cy="369332"/>
            <a:chOff x="8492492" y="6553423"/>
            <a:chExt cx="1911743" cy="369332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248E0E9D-1640-7D48-21F2-0CF47652DF73}"/>
                </a:ext>
              </a:extLst>
            </p:cNvPr>
            <p:cNvSpPr txBox="1"/>
            <p:nvPr/>
          </p:nvSpPr>
          <p:spPr>
            <a:xfrm>
              <a:off x="8492492" y="6553423"/>
              <a:ext cx="471132" cy="369332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marL="0" marR="0" lvl="0" indent="0" algn="ctr" defTabSz="68581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  <a:sym typeface="Wingdings" panose="05000000000000000000" pitchFamily="2" charset="2"/>
                </a:rPr>
                <a:t></a:t>
              </a:r>
              <a:endPara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AC84861-56F0-37DC-18A0-D38BBE8EE8F7}"/>
                </a:ext>
              </a:extLst>
            </p:cNvPr>
            <p:cNvSpPr txBox="1"/>
            <p:nvPr/>
          </p:nvSpPr>
          <p:spPr>
            <a:xfrm>
              <a:off x="8849438" y="6661915"/>
              <a:ext cx="1554797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lang="en-US" sz="1000" b="1" i="1"/>
                <a:t>Offered across all APs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793170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D52CF3C-FCD3-2DC9-BFE2-478F087192D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Agenda</a:t>
            </a:r>
          </a:p>
          <a:p>
            <a:r>
              <a:rPr lang="en-US">
                <a:solidFill>
                  <a:schemeClr val="tx1">
                    <a:lumMod val="10000"/>
                    <a:lumOff val="90000"/>
                  </a:schemeClr>
                </a:solidFill>
              </a:rPr>
              <a:t>GenEd Overview</a:t>
            </a:r>
          </a:p>
          <a:p>
            <a:r>
              <a:rPr lang="en-US">
                <a:solidFill>
                  <a:srgbClr val="E8E8E8"/>
                </a:solidFill>
              </a:rPr>
              <a:t>IOC GenEd Concept</a:t>
            </a:r>
          </a:p>
          <a:p>
            <a:r>
              <a:rPr lang="en-US"/>
              <a:t>IOC GenEd Curriculum</a:t>
            </a:r>
          </a:p>
          <a:p>
            <a:r>
              <a:rPr lang="en-US">
                <a:solidFill>
                  <a:srgbClr val="E8E8E8"/>
                </a:solidFill>
              </a:rPr>
              <a:t>IOC GenEd Refinements</a:t>
            </a:r>
          </a:p>
        </p:txBody>
      </p:sp>
    </p:spTree>
    <p:extLst>
      <p:ext uri="{BB962C8B-B14F-4D97-AF65-F5344CB8AC3E}">
        <p14:creationId xmlns:p14="http://schemas.microsoft.com/office/powerpoint/2010/main" val="175359501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WZRxNLtusT3d_5u10wpcA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rlpDFq58Hw1sX0_9FGTSw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t8iHTo7aPUiiY4A0xxPiIg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3wO0.3sNbUm.w3ASfApHNQ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.VKo0jxhIxpbgJBKTRXeQ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T1KVhTsAF_7bJqASvxnkQ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WZRxNLtusT3d_5u10wpcA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WZRxNLtusT3d_5u10wpcA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rlpDFq58Hw1sX0_9FGTSw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t8iHTo7aPUiiY4A0xxPiIg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3wO0.3sNbUm.w3ASfApHNQ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.VKo0jxhIxpbgJBKTRXeQ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rlpDFq58Hw1sX0_9FGTSw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t8iHTo7aPUiiY4A0xxPiIg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3wO0.3sNbUm.w3ASfApHNQ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.VKo0jxhIxpbgJBKTRXeQ"/>
</p:tagLst>
</file>

<file path=ppt/theme/theme1.xml><?xml version="1.0" encoding="utf-8"?>
<a:theme xmlns:a="http://schemas.openxmlformats.org/drawingml/2006/main" name="EN Takamul Template">
  <a:themeElements>
    <a:clrScheme name="Custom 10">
      <a:dk1>
        <a:srgbClr val="1E1E1E"/>
      </a:dk1>
      <a:lt1>
        <a:srgbClr val="FFFFFF"/>
      </a:lt1>
      <a:dk2>
        <a:srgbClr val="3A3B68"/>
      </a:dk2>
      <a:lt2>
        <a:srgbClr val="C4996C"/>
      </a:lt2>
      <a:accent1>
        <a:srgbClr val="D2D2D2"/>
      </a:accent1>
      <a:accent2>
        <a:srgbClr val="C5A783"/>
      </a:accent2>
      <a:accent3>
        <a:srgbClr val="B6AFB0"/>
      </a:accent3>
      <a:accent4>
        <a:srgbClr val="66689B"/>
      </a:accent4>
      <a:accent5>
        <a:srgbClr val="505282"/>
      </a:accent5>
      <a:accent6>
        <a:srgbClr val="C5A078"/>
      </a:accent6>
      <a:hlink>
        <a:srgbClr val="D2D2D2"/>
      </a:hlink>
      <a:folHlink>
        <a:srgbClr val="FFFFF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lIns="72009" tIns="72009" rIns="72009" bIns="72009" rtlCol="0" anchor="t"/>
      <a:lstStyle>
        <a:defPPr algn="l">
          <a:lnSpc>
            <a:spcPct val="90000"/>
          </a:lnSpc>
          <a:defRPr sz="1400"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8575">
          <a:solidFill>
            <a:schemeClr val="bg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 algn="l">
          <a:lnSpc>
            <a:spcPct val="90000"/>
          </a:lnSpc>
          <a:defRPr sz="14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EN_New Kearney format_Takamul Program Template_v6.potx" id="{4487D430-26F2-4E4A-A375-CD21FB350298}" vid="{061A7A4F-F7F5-43D5-AA9B-ABBD2C0DEDEA}"/>
    </a:ext>
  </a:extLst>
</a:theme>
</file>

<file path=ppt/theme/theme2.xml><?xml version="1.0" encoding="utf-8"?>
<a:theme xmlns:a="http://schemas.openxmlformats.org/drawingml/2006/main" name="EN Takamul 2 Template Black">
  <a:themeElements>
    <a:clrScheme name="Takamul-Color">
      <a:dk1>
        <a:srgbClr val="1E1E1E"/>
      </a:dk1>
      <a:lt1>
        <a:srgbClr val="FFFFFF"/>
      </a:lt1>
      <a:dk2>
        <a:srgbClr val="F6A23E"/>
      </a:dk2>
      <a:lt2>
        <a:srgbClr val="D2D2D2"/>
      </a:lt2>
      <a:accent1>
        <a:srgbClr val="F5F5F5"/>
      </a:accent1>
      <a:accent2>
        <a:srgbClr val="5B4A42"/>
      </a:accent2>
      <a:accent3>
        <a:srgbClr val="3E4CA0"/>
      </a:accent3>
      <a:accent4>
        <a:srgbClr val="E1E7AB"/>
      </a:accent4>
      <a:accent5>
        <a:srgbClr val="666699"/>
      </a:accent5>
      <a:accent6>
        <a:srgbClr val="E6AD46"/>
      </a:accent6>
      <a:hlink>
        <a:srgbClr val="0070C0"/>
      </a:hlink>
      <a:folHlink>
        <a:srgbClr val="0066C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lIns="72009" tIns="72009" rIns="72009" bIns="72009" rtlCol="0" anchor="t"/>
      <a:lstStyle>
        <a:defPPr algn="l">
          <a:lnSpc>
            <a:spcPct val="90000"/>
          </a:lnSpc>
          <a:defRPr sz="1400"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8575">
          <a:solidFill>
            <a:schemeClr val="bg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 algn="l">
          <a:lnSpc>
            <a:spcPct val="90000"/>
          </a:lnSpc>
          <a:defRPr sz="14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ENAR_Takamul 2 Program Template Black_vF (004).pptx  -  Read-Only" id="{BB3829D8-5381-41CA-B3BD-1FD26D55D775}" vid="{6BA8F00D-2958-4C93-BB48-907BC5947A19}"/>
    </a:ext>
  </a:extLst>
</a:theme>
</file>

<file path=ppt/theme/theme3.xml><?xml version="1.0" encoding="utf-8"?>
<a:theme xmlns:a="http://schemas.openxmlformats.org/drawingml/2006/main" name="1_EN Takamul Template">
  <a:themeElements>
    <a:clrScheme name="Custom 10">
      <a:dk1>
        <a:srgbClr val="1E1E1E"/>
      </a:dk1>
      <a:lt1>
        <a:srgbClr val="FFFFFF"/>
      </a:lt1>
      <a:dk2>
        <a:srgbClr val="3A3B68"/>
      </a:dk2>
      <a:lt2>
        <a:srgbClr val="C4996C"/>
      </a:lt2>
      <a:accent1>
        <a:srgbClr val="D2D2D2"/>
      </a:accent1>
      <a:accent2>
        <a:srgbClr val="C5A783"/>
      </a:accent2>
      <a:accent3>
        <a:srgbClr val="B6AFB0"/>
      </a:accent3>
      <a:accent4>
        <a:srgbClr val="66689B"/>
      </a:accent4>
      <a:accent5>
        <a:srgbClr val="505282"/>
      </a:accent5>
      <a:accent6>
        <a:srgbClr val="C5A078"/>
      </a:accent6>
      <a:hlink>
        <a:srgbClr val="D2D2D2"/>
      </a:hlink>
      <a:folHlink>
        <a:srgbClr val="FFFFF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lIns="72009" tIns="72009" rIns="72009" bIns="72009" rtlCol="0" anchor="t"/>
      <a:lstStyle>
        <a:defPPr algn="l">
          <a:lnSpc>
            <a:spcPct val="90000"/>
          </a:lnSpc>
          <a:defRPr sz="1400"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8575">
          <a:solidFill>
            <a:schemeClr val="bg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 algn="l">
          <a:lnSpc>
            <a:spcPct val="90000"/>
          </a:lnSpc>
          <a:defRPr sz="14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EN_New Kearney format_Takamul Program Template_v6.potx" id="{4487D430-26F2-4E4A-A375-CD21FB350298}" vid="{061A7A4F-F7F5-43D5-AA9B-ABBD2C0DEDE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525" row="6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8027B10B-FCD3-4878-9741-A9A4C043792A}">
  <we:reference id="ea4a38c2-de38-11e9-a1c6-00155de8db01" version="1.2.4.0" store="EXCatalog" storeType="EXCatalog"/>
  <we:alternateReferences/>
  <we:properties>
    <we:property name="CantoAssets" value="&quot;[{\&quot;scheme\&quot;:\&quot;image\&quot;,\&quot;id\&quot;:\&quot;eupf55bklh2a30aod6k7roik7d\&quot;,\&quot;tenant\&quot;:\&quot;kearney.canto.com\&quot;,\&quot;time\&quot;:\&quot;20200409105857000\&quot;,\&quot;name\&quot;:\&quot;zalbek01-iOS-IMG_4853_1584369482353.111084-APP.jpg\&quot;,\&quot;addedby\&quot;:\&quot;test\&quot;}]&quot;"/>
  </we:properties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4aff63e7-cacb-4018-a608-78387baa96b5">
      <Terms xmlns="http://schemas.microsoft.com/office/infopath/2007/PartnerControls"/>
    </lcf76f155ced4ddcb4097134ff3c332f>
    <TaxCatchAll xmlns="1514ec48-0aa0-4705-9359-358c4d669e25" xsi:nil="true"/>
    <ArchiverLinkFileType xmlns="4aff63e7-cacb-4018-a608-78387baa96b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CB4BE4E11C9E54AA44F6A7A992C434D" ma:contentTypeVersion="98" ma:contentTypeDescription="Create a new document." ma:contentTypeScope="" ma:versionID="b2e41ce3977a9142a16df776fbeec08e">
  <xsd:schema xmlns:xsd="http://www.w3.org/2001/XMLSchema" xmlns:xs="http://www.w3.org/2001/XMLSchema" xmlns:p="http://schemas.microsoft.com/office/2006/metadata/properties" xmlns:ns2="4aff63e7-cacb-4018-a608-78387baa96b5" xmlns:ns3="1514ec48-0aa0-4705-9359-358c4d669e25" targetNamespace="http://schemas.microsoft.com/office/2006/metadata/properties" ma:root="true" ma:fieldsID="0e45bfaba5ddb227dd882b523c5e93fe" ns2:_="" ns3:_="">
    <xsd:import namespace="4aff63e7-cacb-4018-a608-78387baa96b5"/>
    <xsd:import namespace="1514ec48-0aa0-4705-9359-358c4d669e2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Locatio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  <xsd:element ref="ns2:ArchiverLinkFileType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aff63e7-cacb-4018-a608-78387baa96b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0c350327-7f8b-4e4c-9470-6526d29b839f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ArchiverLinkFileType" ma:index="26" nillable="true" ma:displayName="ArchiverLinkFileType" ma:hidden="true" ma:internalName="ArchiverLinkFileType">
      <xsd:simpleType>
        <xsd:restriction base="dms:Text"/>
      </xsd:simpleType>
    </xsd:element>
    <xsd:element name="MediaServiceBillingMetadata" ma:index="27" nillable="true" ma:displayName="MediaServiceBillingMetadata" ma:hidden="true" ma:internalName="MediaServiceBilling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14ec48-0aa0-4705-9359-358c4d669e25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cb67efb6-c63e-4a78-b500-c623c894679d}" ma:internalName="TaxCatchAll" ma:showField="CatchAllData" ma:web="1514ec48-0aa0-4705-9359-358c4d669e2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B4BA8DF-575C-4C8F-BD02-115638683893}">
  <ds:schemaRefs>
    <ds:schemaRef ds:uri="1514ec48-0aa0-4705-9359-358c4d669e25"/>
    <ds:schemaRef ds:uri="4aff63e7-cacb-4018-a608-78387baa96b5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E7386F22-22C2-4AE1-BBAE-763040FA875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113F344-CCCB-49CC-A656-1906BF30B67B}">
  <ds:schemaRefs>
    <ds:schemaRef ds:uri="1514ec48-0aa0-4705-9359-358c4d669e25"/>
    <ds:schemaRef ds:uri="4aff63e7-cacb-4018-a608-78387baa96b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3710</Words>
  <Application>Microsoft Macintosh PowerPoint</Application>
  <PresentationFormat>Widescreen</PresentationFormat>
  <Paragraphs>494</Paragraphs>
  <Slides>28</Slides>
  <Notes>10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6" baseType="lpstr">
      <vt:lpstr>Arial</vt:lpstr>
      <vt:lpstr>Calibri</vt:lpstr>
      <vt:lpstr>System Font Regular</vt:lpstr>
      <vt:lpstr>Wingdings</vt:lpstr>
      <vt:lpstr>EN Takamul Template</vt:lpstr>
      <vt:lpstr>EN Takamul 2 Template Black</vt:lpstr>
      <vt:lpstr>1_EN Takamul Template</vt:lpstr>
      <vt:lpstr>think-cell Slide</vt:lpstr>
      <vt:lpstr>ZMU Academics - General Education </vt:lpstr>
      <vt:lpstr>This document provides an overview of the ZMU GenEd program in addition to its IOC concept, curriculum and refinements</vt:lpstr>
      <vt:lpstr>PowerPoint Presentation</vt:lpstr>
      <vt:lpstr>PowerPoint Presentation</vt:lpstr>
      <vt:lpstr>GenEd at ZMU has been adapted to ZMU priorities to achieve the ambitions of a bespoke ZMU GenEd program</vt:lpstr>
      <vt:lpstr>PowerPoint Presentation</vt:lpstr>
      <vt:lpstr>Development of ZMU IOC GenEd concept includes the list of courses with contextually relevant curricula and a process to develop courses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Systematic evaluation assesses whether the ZMU IOC GenEd courses deliver on their objectives</vt:lpstr>
      <vt:lpstr>The Q4 2025 survey reflects successful course delivery and cadet learning practices and identifies proposed modifications for 2026</vt:lpstr>
      <vt:lpstr>Next steps include briefing ZMU Leadership on IOC GenEd, updating ENG1 and ENG2 course curriculum and finalizing 2026 piloted courses curricula</vt:lpstr>
      <vt:lpstr>PowerPoint Presentation</vt:lpstr>
      <vt:lpstr>PowerPoint Presentation</vt:lpstr>
      <vt:lpstr>PowerPoint Presentation</vt:lpstr>
      <vt:lpstr>ZMU General Education Curriculum (GenEd) Working Group has defined objectives and membership from all Academic Partners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GenEd Report</dc:title>
  <dc:creator>Zuleikha.Adnan@kearney.com</dc:creator>
  <cp:lastModifiedBy>Kyle Farley</cp:lastModifiedBy>
  <cp:revision>3</cp:revision>
  <dcterms:created xsi:type="dcterms:W3CDTF">2024-03-20T09:00:54Z</dcterms:created>
  <dcterms:modified xsi:type="dcterms:W3CDTF">2025-12-10T10:16:53Z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0e815a84-bb14-486b-9367-c1af54c95fa4_Enabled">
    <vt:lpwstr>true</vt:lpwstr>
  </property>
  <property fmtid="{D5CDD505-2E9C-101B-9397-08002B2CF9AE}" pid="3" name="MSIP_Label_0e815a84-bb14-486b-9367-c1af54c95fa4_SetDate">
    <vt:lpwstr>2024-03-20T10:12:55Z</vt:lpwstr>
  </property>
  <property fmtid="{D5CDD505-2E9C-101B-9397-08002B2CF9AE}" pid="4" name="MSIP_Label_0e815a84-bb14-486b-9367-c1af54c95fa4_Method">
    <vt:lpwstr>Standard</vt:lpwstr>
  </property>
  <property fmtid="{D5CDD505-2E9C-101B-9397-08002B2CF9AE}" pid="5" name="MSIP_Label_0e815a84-bb14-486b-9367-c1af54c95fa4_Name">
    <vt:lpwstr>Standard</vt:lpwstr>
  </property>
  <property fmtid="{D5CDD505-2E9C-101B-9397-08002B2CF9AE}" pid="6" name="MSIP_Label_0e815a84-bb14-486b-9367-c1af54c95fa4_SiteId">
    <vt:lpwstr>5dc645ed-297f-4dca-b0af-2339c71c5388</vt:lpwstr>
  </property>
  <property fmtid="{D5CDD505-2E9C-101B-9397-08002B2CF9AE}" pid="7" name="MSIP_Label_0e815a84-bb14-486b-9367-c1af54c95fa4_ActionId">
    <vt:lpwstr>76fd591c-bdd3-49f8-93f5-8f4570572547</vt:lpwstr>
  </property>
  <property fmtid="{D5CDD505-2E9C-101B-9397-08002B2CF9AE}" pid="8" name="MSIP_Label_0e815a84-bb14-486b-9367-c1af54c95fa4_ContentBits">
    <vt:lpwstr>0</vt:lpwstr>
  </property>
  <property fmtid="{D5CDD505-2E9C-101B-9397-08002B2CF9AE}" pid="9" name="ContentTypeId">
    <vt:lpwstr>0x010100CCB4BE4E11C9E54AA44F6A7A992C434D</vt:lpwstr>
  </property>
  <property fmtid="{D5CDD505-2E9C-101B-9397-08002B2CF9AE}" pid="10" name="MediaServiceImageTags">
    <vt:lpwstr/>
  </property>
</Properties>
</file>